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2.jpeg" ContentType="image/jpeg"/>
  <Override PartName="/ppt/notesSlides/notesSlide5.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3" name="Shape 163"/>
          <p:cNvSpPr/>
          <p:nvPr>
            <p:ph type="sldImg"/>
          </p:nvPr>
        </p:nvSpPr>
        <p:spPr>
          <a:prstGeom prst="rect">
            <a:avLst/>
          </a:prstGeom>
        </p:spPr>
        <p:txBody>
          <a:bodyPr/>
          <a:lstStyle/>
          <a:p>
            <a:pPr/>
          </a:p>
        </p:txBody>
      </p:sp>
      <p:sp>
        <p:nvSpPr>
          <p:cNvPr id="164" name="Shape 164"/>
          <p:cNvSpPr/>
          <p:nvPr>
            <p:ph type="body" sz="quarter" idx="1"/>
          </p:nvPr>
        </p:nvSpPr>
        <p:spPr>
          <a:prstGeom prst="rect">
            <a:avLst/>
          </a:prstGeom>
        </p:spPr>
        <p:txBody>
          <a:bodyPr/>
          <a:lstStyle/>
          <a:p>
            <a:pPr/>
            <a:r>
              <a:t>The amount of pyruvate decreases -&gt; substrates of transamination decreases -&gt; alanine decreases</a:t>
            </a:r>
          </a:p>
          <a:p>
            <a:pPr/>
            <a:r>
              <a:t>Alanine might be secondary signal. Pyruvate should be more sensitive then, (but why Pyr was not significant in the first stage?)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0" name="Shape 190"/>
          <p:cNvSpPr/>
          <p:nvPr>
            <p:ph type="sldImg"/>
          </p:nvPr>
        </p:nvSpPr>
        <p:spPr>
          <a:prstGeom prst="rect">
            <a:avLst/>
          </a:prstGeom>
        </p:spPr>
        <p:txBody>
          <a:bodyPr/>
          <a:lstStyle/>
          <a:p>
            <a:pPr/>
          </a:p>
        </p:txBody>
      </p:sp>
      <p:sp>
        <p:nvSpPr>
          <p:cNvPr id="191" name="Shape 191"/>
          <p:cNvSpPr/>
          <p:nvPr>
            <p:ph type="body" sz="quarter" idx="1"/>
          </p:nvPr>
        </p:nvSpPr>
        <p:spPr>
          <a:prstGeom prst="rect">
            <a:avLst/>
          </a:prstGeom>
        </p:spPr>
        <p:txBody>
          <a:bodyPr/>
          <a:lstStyle/>
          <a:p>
            <a:pPr/>
            <a:r>
              <a:t>red indicating high positive correlation, blue high negative correlation, and white no correlation. Clusters of tightly correlated metabolites, metabolic networks, are labeled 1–11</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a:pPr/>
          </a:p>
        </p:txBody>
      </p:sp>
      <p:sp>
        <p:nvSpPr>
          <p:cNvPr id="200" name="Shape 200"/>
          <p:cNvSpPr/>
          <p:nvPr>
            <p:ph type="body" sz="quarter" idx="1"/>
          </p:nvPr>
        </p:nvSpPr>
        <p:spPr>
          <a:prstGeom prst="rect">
            <a:avLst/>
          </a:prstGeom>
        </p:spPr>
        <p:txBody>
          <a:bodyPr/>
          <a:lstStyle/>
          <a:p>
            <a:pPr/>
            <a:r>
              <a:t>Given these two sets of variables, the aim is to simultaneously find the best predictor of the linear functions of one set as well as the linear function of the other set it best predicts. This yields a pair of variates which are referred to as the first pair of canonical variates. Using the residuals of these linear functions, the process can be repeated to obtain the second pair of canonical variates, and so on. The full sequence of these pairs of variates and their correlations then fully describe the invariant relationships between the endogenous variable set and the exogenous variable set </a:t>
            </a:r>
          </a:p>
          <a:p>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3" name="Shape 263"/>
          <p:cNvSpPr/>
          <p:nvPr>
            <p:ph type="sldImg"/>
          </p:nvPr>
        </p:nvSpPr>
        <p:spPr>
          <a:prstGeom prst="rect">
            <a:avLst/>
          </a:prstGeom>
        </p:spPr>
        <p:txBody>
          <a:bodyPr/>
          <a:lstStyle/>
          <a:p>
            <a:pPr/>
          </a:p>
        </p:txBody>
      </p:sp>
      <p:sp>
        <p:nvSpPr>
          <p:cNvPr id="264" name="Shape 264"/>
          <p:cNvSpPr/>
          <p:nvPr>
            <p:ph type="body" sz="quarter" idx="1"/>
          </p:nvPr>
        </p:nvSpPr>
        <p:spPr>
          <a:prstGeom prst="rect">
            <a:avLst/>
          </a:prstGeom>
        </p:spPr>
        <p:txBody>
          <a:bodyPr/>
          <a:lstStyle/>
          <a:p>
            <a:pPr/>
            <a:r>
              <a:t>longitudinal records; diverse data sources ;ICD9 coding system contains over 14 000 disease codes grouped into a multi-level hierarchy of codes.</a:t>
            </a:r>
          </a:p>
          <a:p>
            <a:pPr/>
            <a:r>
              <a:t>An electronic health record (EHR), or electronic medical record (EMR), refers to the systematized collection of patient and population electronically-stored health information in a digital format.[1] These records can be shared across different health care settings. Records are shared through network-connected, enterprise-wide information systems or other information networks and exchanges. EHRs may include a range of data, including demographics, medical history, medication and allergies, immunization status, laboratory test results, radiology images, vital signs, personal statistics like age and weight, and billing information.[2]</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0" name="Shape 280"/>
          <p:cNvSpPr/>
          <p:nvPr>
            <p:ph type="sldImg"/>
          </p:nvPr>
        </p:nvSpPr>
        <p:spPr>
          <a:prstGeom prst="rect">
            <a:avLst/>
          </a:prstGeom>
        </p:spPr>
        <p:txBody>
          <a:bodyPr/>
          <a:lstStyle/>
          <a:p>
            <a:pPr/>
          </a:p>
        </p:txBody>
      </p:sp>
      <p:sp>
        <p:nvSpPr>
          <p:cNvPr id="281" name="Shape 281"/>
          <p:cNvSpPr/>
          <p:nvPr>
            <p:ph type="body" sz="quarter" idx="1"/>
          </p:nvPr>
        </p:nvSpPr>
        <p:spPr>
          <a:prstGeom prst="rect">
            <a:avLst/>
          </a:prstGeom>
        </p:spPr>
        <p:txBody>
          <a:bodyPr/>
          <a:lstStyle/>
          <a:p>
            <a:pPr/>
            <a:r>
              <a:t>Red diamonds represent associations in the NHGRI Catalog only (including phenotypes not present in the PheWAS catalog), green diamonds represent NHGRI Catalog associations replicated by PheWAS (P &lt; 0.05), and blue diamonds represent new phenotype associations identified by PheWAS (P &lt; 4.6 × 10−6, or a FDR &lt; 0.1). Numbers to the right and left indicate chromosomes. </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Shape 11"/>
          <p:cNvSpPr/>
          <p:nvPr>
            <p:ph type="title"/>
          </p:nvPr>
        </p:nvSpPr>
        <p:spPr>
          <a:xfrm>
            <a:off x="1270000" y="1638300"/>
            <a:ext cx="10464800" cy="3302000"/>
          </a:xfrm>
          <a:prstGeom prst="rect">
            <a:avLst/>
          </a:prstGeom>
        </p:spPr>
        <p:txBody>
          <a:bodyPr anchor="b"/>
          <a:lstStyle/>
          <a:p>
            <a:pPr/>
            <a:r>
              <a:t>Title Text</a:t>
            </a:r>
          </a:p>
        </p:txBody>
      </p:sp>
      <p:sp>
        <p:nvSpPr>
          <p:cNvPr id="12" name="Shape 12"/>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Shape 93"/>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pPr/>
            <a:r>
              <a:t>–Johnny Appleseed</a:t>
            </a:r>
          </a:p>
        </p:txBody>
      </p:sp>
      <p:sp>
        <p:nvSpPr>
          <p:cNvPr id="94" name="Shape 94"/>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5" name="Shape 9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Shape 102"/>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hape 10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hape 11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Shape 20"/>
          <p:cNvSpPr/>
          <p:nvPr>
            <p:ph type="pic" idx="13"/>
          </p:nvPr>
        </p:nvSpPr>
        <p:spPr>
          <a:xfrm>
            <a:off x="1606550" y="635000"/>
            <a:ext cx="9779000" cy="5918200"/>
          </a:xfrm>
          <a:prstGeom prst="rect">
            <a:avLst/>
          </a:prstGeom>
        </p:spPr>
        <p:txBody>
          <a:bodyPr lIns="91439" tIns="45719" rIns="91439" bIns="45719" anchor="t">
            <a:noAutofit/>
          </a:bodyPr>
          <a:lstStyle/>
          <a:p>
            <a:pPr/>
          </a:p>
        </p:txBody>
      </p:sp>
      <p:sp>
        <p:nvSpPr>
          <p:cNvPr id="21" name="Shape 21"/>
          <p:cNvSpPr/>
          <p:nvPr>
            <p:ph type="title"/>
          </p:nvPr>
        </p:nvSpPr>
        <p:spPr>
          <a:xfrm>
            <a:off x="1270000" y="6718300"/>
            <a:ext cx="10464800" cy="1422400"/>
          </a:xfrm>
          <a:prstGeom prst="rect">
            <a:avLst/>
          </a:prstGeom>
        </p:spPr>
        <p:txBody>
          <a:bodyPr anchor="b"/>
          <a:lstStyle/>
          <a:p>
            <a:pPr/>
            <a:r>
              <a:t>Title Text</a:t>
            </a:r>
          </a:p>
        </p:txBody>
      </p:sp>
      <p:sp>
        <p:nvSpPr>
          <p:cNvPr id="22" name="Shape 22"/>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hape 23"/>
          <p:cNvSpPr/>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Shape 30"/>
          <p:cNvSpPr/>
          <p:nvPr>
            <p:ph type="title"/>
          </p:nvPr>
        </p:nvSpPr>
        <p:spPr>
          <a:xfrm>
            <a:off x="1270000" y="3225800"/>
            <a:ext cx="10464800" cy="3302000"/>
          </a:xfrm>
          <a:prstGeom prst="rect">
            <a:avLst/>
          </a:prstGeom>
        </p:spPr>
        <p:txBody>
          <a:bodyPr/>
          <a:lstStyle/>
          <a:p>
            <a:pPr/>
            <a:r>
              <a:t>Title Text</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Shape 38"/>
          <p:cNvSpPr/>
          <p:nvPr>
            <p:ph type="pic" sz="half" idx="13"/>
          </p:nvPr>
        </p:nvSpPr>
        <p:spPr>
          <a:xfrm>
            <a:off x="6718300" y="635000"/>
            <a:ext cx="5334000" cy="8229600"/>
          </a:xfrm>
          <a:prstGeom prst="rect">
            <a:avLst/>
          </a:prstGeom>
        </p:spPr>
        <p:txBody>
          <a:bodyPr lIns="91439" tIns="45719" rIns="91439" bIns="45719" anchor="t">
            <a:noAutofit/>
          </a:bodyPr>
          <a:lstStyle/>
          <a:p>
            <a:pPr/>
          </a:p>
        </p:txBody>
      </p:sp>
      <p:sp>
        <p:nvSpPr>
          <p:cNvPr id="39" name="Shape 39"/>
          <p:cNvSpPr/>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Shape 40"/>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hape 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a:r>
              <a:t>Title Text</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Shape 56"/>
          <p:cNvSpPr/>
          <p:nvPr>
            <p:ph type="title"/>
          </p:nvPr>
        </p:nvSpPr>
        <p:spPr>
          <a:prstGeom prst="rect">
            <a:avLst/>
          </a:prstGeom>
        </p:spPr>
        <p:txBody>
          <a:bodyPr/>
          <a:lstStyle/>
          <a:p>
            <a:pPr/>
            <a:r>
              <a:t>Title Text</a:t>
            </a:r>
          </a:p>
        </p:txBody>
      </p:sp>
      <p:sp>
        <p:nvSpPr>
          <p:cNvPr id="57" name="Shape 57"/>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hape 5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Shape 65"/>
          <p:cNvSpPr/>
          <p:nvPr>
            <p:ph type="pic" sz="half" idx="13"/>
          </p:nvPr>
        </p:nvSpPr>
        <p:spPr>
          <a:xfrm>
            <a:off x="6718300" y="2603500"/>
            <a:ext cx="5334000" cy="6286500"/>
          </a:xfrm>
          <a:prstGeom prst="rect">
            <a:avLst/>
          </a:prstGeom>
        </p:spPr>
        <p:txBody>
          <a:bodyPr lIns="91439" tIns="45719" rIns="91439" bIns="45719" anchor="t">
            <a:noAutofit/>
          </a:bodyPr>
          <a:lstStyle/>
          <a:p>
            <a:pPr/>
          </a:p>
        </p:txBody>
      </p:sp>
      <p:sp>
        <p:nvSpPr>
          <p:cNvPr id="66" name="Shape 66"/>
          <p:cNvSpPr/>
          <p:nvPr>
            <p:ph type="title"/>
          </p:nvPr>
        </p:nvSpPr>
        <p:spPr>
          <a:prstGeom prst="rect">
            <a:avLst/>
          </a:prstGeom>
        </p:spPr>
        <p:txBody>
          <a:bodyPr/>
          <a:lstStyle/>
          <a:p>
            <a:pPr/>
            <a:r>
              <a:t>Title Text</a:t>
            </a:r>
          </a:p>
        </p:txBody>
      </p:sp>
      <p:sp>
        <p:nvSpPr>
          <p:cNvPr id="67" name="Shape 67"/>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hape 6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Shape 75"/>
          <p:cNvSpPr/>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hape 7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Shape 83"/>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Shape 84"/>
          <p:cNvSpPr/>
          <p:nvPr>
            <p:ph type="pic" sz="quarter" idx="14"/>
          </p:nvPr>
        </p:nvSpPr>
        <p:spPr>
          <a:xfrm>
            <a:off x="6724518" y="889000"/>
            <a:ext cx="5334001" cy="3771900"/>
          </a:xfrm>
          <a:prstGeom prst="rect">
            <a:avLst/>
          </a:prstGeom>
        </p:spPr>
        <p:txBody>
          <a:bodyPr lIns="91439" tIns="45719" rIns="91439" bIns="45719" anchor="t">
            <a:noAutofit/>
          </a:bodyPr>
          <a:lstStyle/>
          <a:p>
            <a:pPr/>
          </a:p>
        </p:txBody>
      </p:sp>
      <p:sp>
        <p:nvSpPr>
          <p:cNvPr id="85" name="Shape 85"/>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hape 8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Shape 3"/>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 Id="rId3" Type="http://schemas.openxmlformats.org/officeDocument/2006/relationships/image" Target="../media/image15.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jpe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0.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8.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9.png"/><Relationship Id="rId3" Type="http://schemas.openxmlformats.org/officeDocument/2006/relationships/image" Target="../media/image20.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27.png"/><Relationship Id="rId6" Type="http://schemas.openxmlformats.org/officeDocument/2006/relationships/image" Target="../media/image28.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 Id="rId3" Type="http://schemas.openxmlformats.org/officeDocument/2006/relationships/image" Target="../media/image30.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1.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 Id="rId3" Type="http://schemas.openxmlformats.org/officeDocument/2006/relationships/image" Target="../media/image1.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jpe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2.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3.png"/><Relationship Id="rId3" Type="http://schemas.openxmlformats.org/officeDocument/2006/relationships/image" Target="../media/image34.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5.png"/><Relationship Id="rId4" Type="http://schemas.openxmlformats.org/officeDocument/2006/relationships/image" Target="../media/image10.png"/><Relationship Id="rId5" Type="http://schemas.openxmlformats.org/officeDocument/2006/relationships/image" Target="../media/image36.png"/><Relationship Id="rId6" Type="http://schemas.openxmlformats.org/officeDocument/2006/relationships/image" Target="../media/image1.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7.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9.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0.png"/><Relationship Id="rId3" Type="http://schemas.openxmlformats.org/officeDocument/2006/relationships/image" Target="../media/image41.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5.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6.png"/><Relationship Id="rId3" Type="http://schemas.openxmlformats.org/officeDocument/2006/relationships/image" Target="../media/image47.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8.png"/><Relationship Id="rId3" Type="http://schemas.openxmlformats.org/officeDocument/2006/relationships/image" Target="../media/image49.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Shape 119"/>
          <p:cNvSpPr/>
          <p:nvPr>
            <p:ph type="ctrTitle"/>
          </p:nvPr>
        </p:nvSpPr>
        <p:spPr>
          <a:prstGeom prst="rect">
            <a:avLst/>
          </a:prstGeom>
        </p:spPr>
        <p:txBody>
          <a:bodyPr/>
          <a:lstStyle>
            <a:lvl1pPr defTabSz="514095">
              <a:defRPr sz="7040"/>
            </a:lvl1pPr>
          </a:lstStyle>
          <a:p>
            <a:pPr/>
            <a:r>
              <a:t>Dealing with Multiple Phenotypes in Association Study</a:t>
            </a:r>
          </a:p>
        </p:txBody>
      </p:sp>
      <p:sp>
        <p:nvSpPr>
          <p:cNvPr id="120" name="Shape 120"/>
          <p:cNvSpPr/>
          <p:nvPr>
            <p:ph type="subTitle" sz="quarter" idx="1"/>
          </p:nvPr>
        </p:nvSpPr>
        <p:spPr>
          <a:xfrm>
            <a:off x="1270000" y="5786949"/>
            <a:ext cx="10464800" cy="1130301"/>
          </a:xfrm>
          <a:prstGeom prst="rect">
            <a:avLst/>
          </a:prstGeom>
        </p:spPr>
        <p:txBody>
          <a:bodyPr/>
          <a:lstStyle/>
          <a:p>
            <a:pPr/>
            <a:r>
              <a:t>Lei Chen</a:t>
            </a:r>
          </a:p>
          <a:p>
            <a:pPr/>
            <a:r>
              <a:t>Dec. 8, 2016</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5" name="Shape 175"/>
          <p:cNvSpPr/>
          <p:nvPr>
            <p:ph type="title"/>
          </p:nvPr>
        </p:nvSpPr>
        <p:spPr>
          <a:prstGeom prst="rect">
            <a:avLst/>
          </a:prstGeom>
        </p:spPr>
        <p:txBody>
          <a:bodyPr/>
          <a:lstStyle>
            <a:lvl1pPr defTabSz="490727">
              <a:defRPr sz="6719"/>
            </a:lvl1pPr>
          </a:lstStyle>
          <a:p>
            <a:pPr/>
            <a:r>
              <a:t>“Bitter and sweet” in dealing with multiple traits</a:t>
            </a:r>
          </a:p>
        </p:txBody>
      </p:sp>
      <p:sp>
        <p:nvSpPr>
          <p:cNvPr id="176" name="Shape 176"/>
          <p:cNvSpPr/>
          <p:nvPr>
            <p:ph type="body" idx="1"/>
          </p:nvPr>
        </p:nvSpPr>
        <p:spPr>
          <a:prstGeom prst="rect">
            <a:avLst/>
          </a:prstGeom>
        </p:spPr>
        <p:txBody>
          <a:bodyPr/>
          <a:lstStyle/>
          <a:p>
            <a:pPr/>
            <a:r>
              <a:t>Benefits</a:t>
            </a:r>
          </a:p>
          <a:p>
            <a:pPr lvl="1"/>
            <a:r>
              <a:t>Gain confidence about recurrent findings</a:t>
            </a:r>
          </a:p>
          <a:p>
            <a:pPr lvl="1"/>
            <a:r>
              <a:t>Identify pleiotropic effects</a:t>
            </a:r>
          </a:p>
          <a:p>
            <a:pPr/>
            <a:r>
              <a:t>Challenges</a:t>
            </a:r>
          </a:p>
          <a:p>
            <a:pPr lvl="1"/>
            <a:r>
              <a:t>Multi-testing correction </a:t>
            </a:r>
          </a:p>
          <a:p>
            <a:pPr lvl="1"/>
            <a:r>
              <a:t>Unknown underlying correlation between traits</a:t>
            </a:r>
          </a:p>
        </p:txBody>
      </p:sp>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8" name="Shape 178"/>
          <p:cNvSpPr/>
          <p:nvPr>
            <p:ph type="title"/>
          </p:nvPr>
        </p:nvSpPr>
        <p:spPr>
          <a:prstGeom prst="rect">
            <a:avLst/>
          </a:prstGeom>
        </p:spPr>
        <p:txBody>
          <a:bodyPr/>
          <a:lstStyle/>
          <a:p>
            <a:pPr/>
            <a:r>
              <a:t>Possible Solutions</a:t>
            </a:r>
          </a:p>
        </p:txBody>
      </p:sp>
      <p:sp>
        <p:nvSpPr>
          <p:cNvPr id="179" name="Shape 179"/>
          <p:cNvSpPr/>
          <p:nvPr>
            <p:ph type="body" idx="1"/>
          </p:nvPr>
        </p:nvSpPr>
        <p:spPr>
          <a:prstGeom prst="rect">
            <a:avLst/>
          </a:prstGeom>
        </p:spPr>
        <p:txBody>
          <a:bodyPr/>
          <a:lstStyle/>
          <a:p>
            <a:pPr/>
            <a:r>
              <a:t>“Collapsing” of correlated phenotypes</a:t>
            </a:r>
          </a:p>
          <a:p>
            <a:pPr/>
            <a:r>
              <a:t>Adjusting error controlling </a:t>
            </a:r>
          </a:p>
          <a:p>
            <a:pPr/>
            <a:r>
              <a:t>PheWAS — a converse approach for association study </a:t>
            </a:r>
          </a:p>
        </p:txBody>
      </p:sp>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 name="Shape 181"/>
          <p:cNvSpPr/>
          <p:nvPr>
            <p:ph type="title"/>
          </p:nvPr>
        </p:nvSpPr>
        <p:spPr>
          <a:xfrm>
            <a:off x="369615" y="289064"/>
            <a:ext cx="11917016" cy="798860"/>
          </a:xfrm>
          <a:prstGeom prst="rect">
            <a:avLst/>
          </a:prstGeom>
        </p:spPr>
        <p:txBody>
          <a:bodyPr/>
          <a:lstStyle>
            <a:lvl1pPr defTabSz="332993">
              <a:defRPr sz="4560"/>
            </a:lvl1pPr>
          </a:lstStyle>
          <a:p>
            <a:pPr/>
            <a:r>
              <a:t>Example -“Collapsing” of Correlated Traits</a:t>
            </a:r>
          </a:p>
        </p:txBody>
      </p:sp>
      <p:pic>
        <p:nvPicPr>
          <p:cNvPr id="182" name="Screen Shot 2016-12-05 at 11.44.50 PM.png"/>
          <p:cNvPicPr>
            <a:picLocks noChangeAspect="1"/>
          </p:cNvPicPr>
          <p:nvPr/>
        </p:nvPicPr>
        <p:blipFill>
          <a:blip r:embed="rId2">
            <a:extLst/>
          </a:blip>
          <a:stretch>
            <a:fillRect/>
          </a:stretch>
        </p:blipFill>
        <p:spPr>
          <a:xfrm>
            <a:off x="1548407" y="1322824"/>
            <a:ext cx="7956602" cy="8309957"/>
          </a:xfrm>
          <a:prstGeom prst="rect">
            <a:avLst/>
          </a:prstGeom>
          <a:ln w="12700">
            <a:miter lim="400000"/>
          </a:ln>
        </p:spPr>
      </p:pic>
      <p:sp>
        <p:nvSpPr>
          <p:cNvPr id="183" name="Shape 183"/>
          <p:cNvSpPr/>
          <p:nvPr/>
        </p:nvSpPr>
        <p:spPr>
          <a:xfrm>
            <a:off x="8321681" y="8868395"/>
            <a:ext cx="433380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Kettunen et. al, 2012</a:t>
            </a:r>
          </a:p>
        </p:txBody>
      </p:sp>
      <p:pic>
        <p:nvPicPr>
          <p:cNvPr id="184" name="Screen Shot 2016-12-05 at 11.46.57 PM.png"/>
          <p:cNvPicPr>
            <a:picLocks noChangeAspect="1"/>
          </p:cNvPicPr>
          <p:nvPr/>
        </p:nvPicPr>
        <p:blipFill>
          <a:blip r:embed="rId3">
            <a:extLst/>
          </a:blip>
          <a:stretch>
            <a:fillRect/>
          </a:stretch>
        </p:blipFill>
        <p:spPr>
          <a:xfrm>
            <a:off x="8820150" y="1578074"/>
            <a:ext cx="4152900" cy="2527301"/>
          </a:xfrm>
          <a:prstGeom prst="rect">
            <a:avLst/>
          </a:prstGeom>
          <a:ln w="12700">
            <a:miter lim="400000"/>
          </a:ln>
        </p:spPr>
      </p:pic>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6" name="page4image16840.jpg"/>
          <p:cNvPicPr>
            <a:picLocks noChangeAspect="1"/>
          </p:cNvPicPr>
          <p:nvPr/>
        </p:nvPicPr>
        <p:blipFill>
          <a:blip r:embed="rId3">
            <a:extLst/>
          </a:blip>
          <a:stretch>
            <a:fillRect/>
          </a:stretch>
        </p:blipFill>
        <p:spPr>
          <a:xfrm>
            <a:off x="332289" y="142994"/>
            <a:ext cx="8005540" cy="10241812"/>
          </a:xfrm>
          <a:prstGeom prst="rect">
            <a:avLst/>
          </a:prstGeom>
          <a:ln w="12700">
            <a:miter lim="400000"/>
          </a:ln>
        </p:spPr>
      </p:pic>
      <p:sp>
        <p:nvSpPr>
          <p:cNvPr id="187" name="Shape 187"/>
          <p:cNvSpPr/>
          <p:nvPr/>
        </p:nvSpPr>
        <p:spPr>
          <a:xfrm>
            <a:off x="0" y="-228601"/>
            <a:ext cx="190500"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1200">
                <a:latin typeface="Times"/>
                <a:ea typeface="Times"/>
                <a:cs typeface="Times"/>
                <a:sym typeface="Times"/>
              </a:defRPr>
            </a:lvl1pPr>
          </a:lstStyle>
          <a:p>
            <a:pPr/>
            <a:r>
              <a:t> </a:t>
            </a:r>
          </a:p>
        </p:txBody>
      </p:sp>
      <p:sp>
        <p:nvSpPr>
          <p:cNvPr id="188" name="Shape 188"/>
          <p:cNvSpPr/>
          <p:nvPr/>
        </p:nvSpPr>
        <p:spPr>
          <a:xfrm>
            <a:off x="8836223" y="450849"/>
            <a:ext cx="3786686" cy="386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3200"/>
              </a:spcBef>
              <a:defRPr sz="2800"/>
            </a:pPr>
            <a:r>
              <a:t>Hierarchical clustering using Pearson correlation matrix.</a:t>
            </a:r>
          </a:p>
          <a:p>
            <a:pPr algn="l">
              <a:spcBef>
                <a:spcPts val="3200"/>
              </a:spcBef>
              <a:defRPr sz="2800"/>
            </a:pPr>
            <a:r>
              <a:t>The resulting heatmap and dendrogram are presented at left.</a:t>
            </a:r>
            <a:br/>
            <a:endParaRPr sz="1200"/>
          </a:p>
        </p:txBody>
      </p:sp>
      <p:sp>
        <p:nvSpPr>
          <p:cNvPr id="189" name="Shape 189"/>
          <p:cNvSpPr/>
          <p:nvPr/>
        </p:nvSpPr>
        <p:spPr>
          <a:xfrm>
            <a:off x="8868380" y="8788576"/>
            <a:ext cx="387614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Inouye et. al, 2012</a:t>
            </a:r>
          </a:p>
        </p:txBody>
      </p:sp>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3" name="Shape 193"/>
          <p:cNvSpPr/>
          <p:nvPr>
            <p:ph type="title"/>
          </p:nvPr>
        </p:nvSpPr>
        <p:spPr>
          <a:xfrm>
            <a:off x="952500" y="444500"/>
            <a:ext cx="11099800" cy="1427587"/>
          </a:xfrm>
          <a:prstGeom prst="rect">
            <a:avLst/>
          </a:prstGeom>
        </p:spPr>
        <p:txBody>
          <a:bodyPr/>
          <a:lstStyle>
            <a:lvl1pPr defTabSz="315468">
              <a:defRPr sz="4320"/>
            </a:lvl1pPr>
          </a:lstStyle>
          <a:p>
            <a:pPr/>
            <a:r>
              <a:t>Statistics for multivariate collapsing traits association   </a:t>
            </a:r>
          </a:p>
        </p:txBody>
      </p:sp>
      <p:sp>
        <p:nvSpPr>
          <p:cNvPr id="194" name="Shape 194"/>
          <p:cNvSpPr/>
          <p:nvPr/>
        </p:nvSpPr>
        <p:spPr>
          <a:xfrm>
            <a:off x="270992" y="4872641"/>
            <a:ext cx="12462816" cy="173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Canonical Correlation Analysis:</a:t>
            </a:r>
          </a:p>
          <a:p>
            <a:pPr algn="l"/>
            <a:r>
              <a:t>Seeks for vector a and b which let a’X and b’Y maximize the correlation </a:t>
            </a:r>
          </a:p>
        </p:txBody>
      </p:sp>
      <p:pic>
        <p:nvPicPr>
          <p:cNvPr id="195" name="Screen Shot 2016-12-06 at 12.07.20 AM.png"/>
          <p:cNvPicPr>
            <a:picLocks noChangeAspect="1"/>
          </p:cNvPicPr>
          <p:nvPr/>
        </p:nvPicPr>
        <p:blipFill>
          <a:blip r:embed="rId3">
            <a:extLst/>
          </a:blip>
          <a:stretch>
            <a:fillRect/>
          </a:stretch>
        </p:blipFill>
        <p:spPr>
          <a:xfrm>
            <a:off x="2756861" y="6014756"/>
            <a:ext cx="2700227" cy="618803"/>
          </a:xfrm>
          <a:prstGeom prst="rect">
            <a:avLst/>
          </a:prstGeom>
          <a:ln w="12700">
            <a:miter lim="400000"/>
          </a:ln>
        </p:spPr>
      </p:pic>
      <p:sp>
        <p:nvSpPr>
          <p:cNvPr id="196" name="Shape 196"/>
          <p:cNvSpPr/>
          <p:nvPr/>
        </p:nvSpPr>
        <p:spPr>
          <a:xfrm>
            <a:off x="350411" y="7370224"/>
            <a:ext cx="402701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Hypothesis testing:</a:t>
            </a:r>
          </a:p>
        </p:txBody>
      </p:sp>
      <p:pic>
        <p:nvPicPr>
          <p:cNvPr id="197" name="Screen Shot 2016-12-06 at 12.09.17 AM.png"/>
          <p:cNvPicPr>
            <a:picLocks noChangeAspect="1"/>
          </p:cNvPicPr>
          <p:nvPr/>
        </p:nvPicPr>
        <p:blipFill>
          <a:blip r:embed="rId4">
            <a:extLst/>
          </a:blip>
          <a:stretch>
            <a:fillRect/>
          </a:stretch>
        </p:blipFill>
        <p:spPr>
          <a:xfrm>
            <a:off x="193890" y="8014882"/>
            <a:ext cx="9412568" cy="1672850"/>
          </a:xfrm>
          <a:prstGeom prst="rect">
            <a:avLst/>
          </a:prstGeom>
          <a:ln w="12700">
            <a:miter lim="400000"/>
          </a:ln>
        </p:spPr>
      </p:pic>
      <p:sp>
        <p:nvSpPr>
          <p:cNvPr id="198" name="Shape 198"/>
          <p:cNvSpPr/>
          <p:nvPr/>
        </p:nvSpPr>
        <p:spPr>
          <a:xfrm>
            <a:off x="262992" y="2565558"/>
            <a:ext cx="12043473" cy="1549401"/>
          </a:xfrm>
          <a:prstGeom prst="rect">
            <a:avLst/>
          </a:prstGeom>
          <a:blipFill>
            <a:blip r:embed="rId5"/>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spAutoFit/>
          </a:bodyPr>
          <a:lstStyle>
            <a:lvl1pPr>
              <a:defRPr sz="3200">
                <a:solidFill>
                  <a:srgbClr val="FFFFFF"/>
                </a:solidFill>
              </a:defRPr>
            </a:lvl1pPr>
          </a:lstStyle>
          <a:p>
            <a:pPr/>
            <a:r>
              <a:t>Intuition:the relationships among the endogenous variables must be taken into account in addition to those between the endogenous and exogenous variables. </a:t>
            </a:r>
          </a:p>
        </p:txBody>
      </p:sp>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2" name="Shape 202"/>
          <p:cNvSpPr/>
          <p:nvPr>
            <p:ph type="title"/>
          </p:nvPr>
        </p:nvSpPr>
        <p:spPr>
          <a:xfrm>
            <a:off x="790182" y="-80097"/>
            <a:ext cx="11099801" cy="1547504"/>
          </a:xfrm>
          <a:prstGeom prst="rect">
            <a:avLst/>
          </a:prstGeom>
        </p:spPr>
        <p:txBody>
          <a:bodyPr/>
          <a:lstStyle>
            <a:lvl1pPr defTabSz="344677">
              <a:defRPr sz="4719"/>
            </a:lvl1pPr>
          </a:lstStyle>
          <a:p>
            <a:pPr/>
            <a:r>
              <a:t>Multivariate test increased the power of detecting</a:t>
            </a:r>
          </a:p>
        </p:txBody>
      </p:sp>
      <p:pic>
        <p:nvPicPr>
          <p:cNvPr id="203" name="Screen Shot 2016-12-06 at 10.16.03 AM.png"/>
          <p:cNvPicPr>
            <a:picLocks noChangeAspect="1"/>
          </p:cNvPicPr>
          <p:nvPr/>
        </p:nvPicPr>
        <p:blipFill>
          <a:blip r:embed="rId2">
            <a:extLst/>
          </a:blip>
          <a:stretch>
            <a:fillRect/>
          </a:stretch>
        </p:blipFill>
        <p:spPr>
          <a:xfrm>
            <a:off x="2881183" y="1496500"/>
            <a:ext cx="7242434" cy="8245002"/>
          </a:xfrm>
          <a:prstGeom prst="rect">
            <a:avLst/>
          </a:prstGeom>
          <a:ln w="12700">
            <a:miter lim="400000"/>
          </a:ln>
        </p:spPr>
      </p:pic>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5" name="Shape 205"/>
          <p:cNvSpPr/>
          <p:nvPr/>
        </p:nvSpPr>
        <p:spPr>
          <a:xfrm>
            <a:off x="1260900" y="278185"/>
            <a:ext cx="10757745" cy="1270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800"/>
            </a:lvl1pPr>
          </a:lstStyle>
          <a:p>
            <a:pPr/>
            <a:r>
              <a:t>Effects can be in same/different directions for traits</a:t>
            </a:r>
          </a:p>
        </p:txBody>
      </p:sp>
      <p:pic>
        <p:nvPicPr>
          <p:cNvPr id="206" name="Screen Shot 2016-12-05 at 11.58.11 PM.png"/>
          <p:cNvPicPr>
            <a:picLocks noChangeAspect="1"/>
          </p:cNvPicPr>
          <p:nvPr/>
        </p:nvPicPr>
        <p:blipFill>
          <a:blip r:embed="rId2">
            <a:extLst/>
          </a:blip>
          <a:stretch>
            <a:fillRect/>
          </a:stretch>
        </p:blipFill>
        <p:spPr>
          <a:xfrm>
            <a:off x="5442987" y="1388691"/>
            <a:ext cx="7458504" cy="7978487"/>
          </a:xfrm>
          <a:prstGeom prst="rect">
            <a:avLst/>
          </a:prstGeom>
          <a:ln w="12700">
            <a:miter lim="400000"/>
          </a:ln>
        </p:spPr>
      </p:pic>
      <p:pic>
        <p:nvPicPr>
          <p:cNvPr id="207" name="Screen Shot 2016-12-05 at 11.58.34 PM.png"/>
          <p:cNvPicPr>
            <a:picLocks noChangeAspect="1"/>
          </p:cNvPicPr>
          <p:nvPr/>
        </p:nvPicPr>
        <p:blipFill>
          <a:blip r:embed="rId3">
            <a:extLst/>
          </a:blip>
          <a:stretch>
            <a:fillRect/>
          </a:stretch>
        </p:blipFill>
        <p:spPr>
          <a:xfrm>
            <a:off x="254505" y="1388691"/>
            <a:ext cx="5472157" cy="7978487"/>
          </a:xfrm>
          <a:prstGeom prst="rect">
            <a:avLst/>
          </a:prstGeom>
          <a:ln w="12700">
            <a:miter lim="400000"/>
          </a:ln>
        </p:spPr>
      </p:pic>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9" name="Screen Shot 2016-12-06 at 10.39.07 AM.png"/>
          <p:cNvPicPr>
            <a:picLocks noChangeAspect="1"/>
          </p:cNvPicPr>
          <p:nvPr/>
        </p:nvPicPr>
        <p:blipFill>
          <a:blip r:embed="rId2">
            <a:extLst/>
          </a:blip>
          <a:stretch>
            <a:fillRect/>
          </a:stretch>
        </p:blipFill>
        <p:spPr>
          <a:xfrm>
            <a:off x="-85757" y="906747"/>
            <a:ext cx="13004801" cy="8591936"/>
          </a:xfrm>
          <a:prstGeom prst="rect">
            <a:avLst/>
          </a:prstGeom>
          <a:ln w="12700">
            <a:miter lim="400000"/>
          </a:ln>
        </p:spPr>
      </p:pic>
      <p:sp>
        <p:nvSpPr>
          <p:cNvPr id="210" name="Shape 210"/>
          <p:cNvSpPr/>
          <p:nvPr/>
        </p:nvSpPr>
        <p:spPr>
          <a:xfrm>
            <a:off x="1667632" y="142457"/>
            <a:ext cx="9669536"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Limitation: Can’t get P-value for single traits </a:t>
            </a:r>
          </a:p>
        </p:txBody>
      </p:sp>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2" name="Shape 212"/>
          <p:cNvSpPr/>
          <p:nvPr>
            <p:ph type="title"/>
          </p:nvPr>
        </p:nvSpPr>
        <p:spPr>
          <a:prstGeom prst="rect">
            <a:avLst/>
          </a:prstGeom>
        </p:spPr>
        <p:txBody>
          <a:bodyPr/>
          <a:lstStyle>
            <a:lvl1pPr>
              <a:defRPr sz="6000"/>
            </a:lvl1pPr>
          </a:lstStyle>
          <a:p>
            <a:pPr/>
            <a:r>
              <a:t>Adjusting error controlling</a:t>
            </a:r>
          </a:p>
        </p:txBody>
      </p:sp>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4" name="Shape 214"/>
          <p:cNvSpPr/>
          <p:nvPr/>
        </p:nvSpPr>
        <p:spPr>
          <a:xfrm>
            <a:off x="1215263" y="-41693"/>
            <a:ext cx="10574275"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lvl1pPr>
          </a:lstStyle>
          <a:p>
            <a:pPr/>
            <a:r>
              <a:t>“The Curse of Multiple Testing”</a:t>
            </a:r>
          </a:p>
        </p:txBody>
      </p:sp>
      <p:pic>
        <p:nvPicPr>
          <p:cNvPr id="215" name="Screen Shot 2016-12-06 at 12.30.48 PM.png"/>
          <p:cNvPicPr>
            <a:picLocks noChangeAspect="1"/>
          </p:cNvPicPr>
          <p:nvPr/>
        </p:nvPicPr>
        <p:blipFill>
          <a:blip r:embed="rId2">
            <a:extLst/>
          </a:blip>
          <a:stretch>
            <a:fillRect/>
          </a:stretch>
        </p:blipFill>
        <p:spPr>
          <a:xfrm>
            <a:off x="46954" y="1306430"/>
            <a:ext cx="6692901" cy="6413501"/>
          </a:xfrm>
          <a:prstGeom prst="rect">
            <a:avLst/>
          </a:prstGeom>
          <a:ln w="12700">
            <a:miter lim="400000"/>
          </a:ln>
        </p:spPr>
      </p:pic>
      <p:pic>
        <p:nvPicPr>
          <p:cNvPr id="216" name="Screen Shot 2016-12-06 at 12.30.55 PM.png"/>
          <p:cNvPicPr>
            <a:picLocks noChangeAspect="1"/>
          </p:cNvPicPr>
          <p:nvPr/>
        </p:nvPicPr>
        <p:blipFill>
          <a:blip r:embed="rId3">
            <a:extLst/>
          </a:blip>
          <a:stretch>
            <a:fillRect/>
          </a:stretch>
        </p:blipFill>
        <p:spPr>
          <a:xfrm>
            <a:off x="6712228" y="1128630"/>
            <a:ext cx="6146801" cy="6769101"/>
          </a:xfrm>
          <a:prstGeom prst="rect">
            <a:avLst/>
          </a:prstGeom>
          <a:ln w="12700">
            <a:miter lim="400000"/>
          </a:ln>
        </p:spPr>
      </p:pic>
      <p:pic>
        <p:nvPicPr>
          <p:cNvPr id="217" name="Screen Shot 2016-12-06 at 12.31.02 PM.png"/>
          <p:cNvPicPr>
            <a:picLocks noChangeAspect="1"/>
          </p:cNvPicPr>
          <p:nvPr/>
        </p:nvPicPr>
        <p:blipFill>
          <a:blip r:embed="rId4">
            <a:extLst/>
          </a:blip>
          <a:stretch>
            <a:fillRect/>
          </a:stretch>
        </p:blipFill>
        <p:spPr>
          <a:xfrm>
            <a:off x="5205734" y="2428735"/>
            <a:ext cx="2895601" cy="3797301"/>
          </a:xfrm>
          <a:prstGeom prst="rect">
            <a:avLst/>
          </a:prstGeom>
          <a:ln w="12700">
            <a:miter lim="400000"/>
          </a:ln>
        </p:spPr>
      </p:pic>
      <p:pic>
        <p:nvPicPr>
          <p:cNvPr id="218" name="Screen Shot 2016-12-06 at 12.31.08 PM.png"/>
          <p:cNvPicPr>
            <a:picLocks noChangeAspect="1"/>
          </p:cNvPicPr>
          <p:nvPr/>
        </p:nvPicPr>
        <p:blipFill>
          <a:blip r:embed="rId5">
            <a:extLst/>
          </a:blip>
          <a:stretch>
            <a:fillRect/>
          </a:stretch>
        </p:blipFill>
        <p:spPr>
          <a:xfrm>
            <a:off x="3529233" y="8286193"/>
            <a:ext cx="9702801" cy="901701"/>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7" grpId="1"/>
    </p:bldLst>
  </p:timing>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2" name="Shape 122"/>
          <p:cNvSpPr/>
          <p:nvPr>
            <p:ph type="title"/>
          </p:nvPr>
        </p:nvSpPr>
        <p:spPr>
          <a:xfrm>
            <a:off x="952500" y="133628"/>
            <a:ext cx="11099800" cy="2159001"/>
          </a:xfrm>
          <a:prstGeom prst="rect">
            <a:avLst/>
          </a:prstGeom>
        </p:spPr>
        <p:txBody>
          <a:bodyPr/>
          <a:lstStyle>
            <a:lvl1pPr defTabSz="490727">
              <a:defRPr sz="6719"/>
            </a:lvl1pPr>
          </a:lstStyle>
          <a:p>
            <a:pPr/>
            <a:r>
              <a:t>Question came from my own research…</a:t>
            </a:r>
          </a:p>
        </p:txBody>
      </p:sp>
      <p:sp>
        <p:nvSpPr>
          <p:cNvPr id="123" name="Shape 123"/>
          <p:cNvSpPr/>
          <p:nvPr>
            <p:ph type="body" idx="1"/>
          </p:nvPr>
        </p:nvSpPr>
        <p:spPr>
          <a:xfrm>
            <a:off x="952500" y="2609850"/>
            <a:ext cx="11099800" cy="6286500"/>
          </a:xfrm>
          <a:prstGeom prst="rect">
            <a:avLst/>
          </a:prstGeom>
        </p:spPr>
        <p:txBody>
          <a:bodyPr/>
          <a:lstStyle/>
          <a:p>
            <a:pPr/>
            <a:r>
              <a:t>Copy number variation (CNV) association study in Finnish population</a:t>
            </a:r>
          </a:p>
          <a:p>
            <a:pPr/>
            <a:r>
              <a:t>2048 people’s Whole Genome Sequencing data</a:t>
            </a:r>
          </a:p>
          <a:p>
            <a:pPr/>
            <a:r>
              <a:t>~6000 CNVs called by GenomeSTRiP</a:t>
            </a:r>
          </a:p>
          <a:p>
            <a:pPr/>
            <a:r>
              <a:t>136 quantitative traits</a:t>
            </a:r>
          </a:p>
        </p:txBody>
      </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0" name="Shape 220"/>
          <p:cNvSpPr/>
          <p:nvPr>
            <p:ph type="title"/>
          </p:nvPr>
        </p:nvSpPr>
        <p:spPr>
          <a:xfrm>
            <a:off x="894211" y="206185"/>
            <a:ext cx="11951283" cy="968490"/>
          </a:xfrm>
          <a:prstGeom prst="rect">
            <a:avLst/>
          </a:prstGeom>
        </p:spPr>
        <p:txBody>
          <a:bodyPr/>
          <a:lstStyle>
            <a:lvl1pPr defTabSz="315468">
              <a:defRPr sz="4320"/>
            </a:lvl1pPr>
          </a:lstStyle>
          <a:p>
            <a:pPr/>
            <a:r>
              <a:t>Hypotheses of Multi-traits Testing are Structured </a:t>
            </a:r>
          </a:p>
        </p:txBody>
      </p:sp>
      <p:pic>
        <p:nvPicPr>
          <p:cNvPr id="221" name="Screen Shot 2016-12-07 at 11.46.50 AM.png"/>
          <p:cNvPicPr>
            <a:picLocks noChangeAspect="1"/>
          </p:cNvPicPr>
          <p:nvPr/>
        </p:nvPicPr>
        <p:blipFill>
          <a:blip r:embed="rId2">
            <a:extLst/>
          </a:blip>
          <a:stretch>
            <a:fillRect/>
          </a:stretch>
        </p:blipFill>
        <p:spPr>
          <a:xfrm>
            <a:off x="198949" y="1386818"/>
            <a:ext cx="11849895" cy="7534928"/>
          </a:xfrm>
          <a:prstGeom prst="rect">
            <a:avLst/>
          </a:prstGeom>
          <a:ln w="12700">
            <a:miter lim="400000"/>
          </a:ln>
        </p:spPr>
      </p:pic>
      <p:sp>
        <p:nvSpPr>
          <p:cNvPr id="222" name="Shape 222"/>
          <p:cNvSpPr/>
          <p:nvPr/>
        </p:nvSpPr>
        <p:spPr>
          <a:xfrm rot="16200000">
            <a:off x="11794487" y="4552950"/>
            <a:ext cx="1190092" cy="647701"/>
          </a:xfrm>
          <a:prstGeom prst="rect">
            <a:avLst/>
          </a:prstGeom>
          <a:blipFill>
            <a:blip r:embed="rId3"/>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4200"/>
              </a:spcBef>
              <a:defRPr>
                <a:solidFill>
                  <a:srgbClr val="FFFFFF"/>
                </a:solidFill>
              </a:defRPr>
            </a:lvl1pPr>
          </a:lstStyle>
          <a:p>
            <a:pPr/>
            <a:r>
              <a:t>Traits</a:t>
            </a:r>
          </a:p>
        </p:txBody>
      </p:sp>
      <p:sp>
        <p:nvSpPr>
          <p:cNvPr id="223" name="Shape 223"/>
          <p:cNvSpPr/>
          <p:nvPr/>
        </p:nvSpPr>
        <p:spPr>
          <a:xfrm>
            <a:off x="5394919" y="8950742"/>
            <a:ext cx="1740561" cy="647701"/>
          </a:xfrm>
          <a:prstGeom prst="rect">
            <a:avLst/>
          </a:prstGeom>
          <a:blipFill>
            <a:blip r:embed="rId4"/>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4200"/>
              </a:spcBef>
              <a:defRPr>
                <a:solidFill>
                  <a:srgbClr val="FFFFFF"/>
                </a:solidFill>
              </a:defRPr>
            </a:lvl1pPr>
          </a:lstStyle>
          <a:p>
            <a:pPr/>
            <a:r>
              <a:t>Variants</a:t>
            </a:r>
          </a:p>
        </p:txBody>
      </p:sp>
      <p:pic>
        <p:nvPicPr>
          <p:cNvPr id="224" name=""/>
          <p:cNvPicPr>
            <a:picLocks noChangeAspect="0"/>
          </p:cNvPicPr>
          <p:nvPr/>
        </p:nvPicPr>
        <p:blipFill>
          <a:blip r:embed="rId5">
            <a:extLst/>
          </a:blip>
          <a:stretch>
            <a:fillRect/>
          </a:stretch>
        </p:blipFill>
        <p:spPr>
          <a:xfrm rot="5400000">
            <a:off x="9620916" y="5332067"/>
            <a:ext cx="4514554" cy="396241"/>
          </a:xfrm>
          <a:prstGeom prst="rect">
            <a:avLst/>
          </a:prstGeom>
        </p:spPr>
      </p:pic>
      <p:pic>
        <p:nvPicPr>
          <p:cNvPr id="226" name=""/>
          <p:cNvPicPr>
            <a:picLocks noChangeAspect="0"/>
          </p:cNvPicPr>
          <p:nvPr/>
        </p:nvPicPr>
        <p:blipFill>
          <a:blip r:embed="rId6">
            <a:extLst/>
          </a:blip>
          <a:stretch>
            <a:fillRect/>
          </a:stretch>
        </p:blipFill>
        <p:spPr>
          <a:xfrm>
            <a:off x="1010788" y="8677304"/>
            <a:ext cx="10550543" cy="352234"/>
          </a:xfrm>
          <a:prstGeom prst="rect">
            <a:avLst/>
          </a:prstGeom>
        </p:spPr>
      </p:pic>
      <p:sp>
        <p:nvSpPr>
          <p:cNvPr id="228" name="Shape 228"/>
          <p:cNvSpPr/>
          <p:nvPr/>
        </p:nvSpPr>
        <p:spPr>
          <a:xfrm>
            <a:off x="8744855" y="8950742"/>
            <a:ext cx="418063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Peterson et al, 2015</a:t>
            </a:r>
          </a:p>
        </p:txBody>
      </p:sp>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0" name="Shape 230"/>
          <p:cNvSpPr/>
          <p:nvPr>
            <p:ph type="title"/>
          </p:nvPr>
        </p:nvSpPr>
        <p:spPr>
          <a:xfrm>
            <a:off x="952500" y="444500"/>
            <a:ext cx="11099800" cy="912022"/>
          </a:xfrm>
          <a:prstGeom prst="rect">
            <a:avLst/>
          </a:prstGeom>
        </p:spPr>
        <p:txBody>
          <a:bodyPr/>
          <a:lstStyle>
            <a:lvl1pPr defTabSz="391414">
              <a:defRPr sz="5360"/>
            </a:lvl1pPr>
          </a:lstStyle>
          <a:p>
            <a:pPr/>
            <a:r>
              <a:t>A Hierarchical Testing Stratege</a:t>
            </a:r>
          </a:p>
        </p:txBody>
      </p:sp>
      <p:pic>
        <p:nvPicPr>
          <p:cNvPr id="231" name="Screen Shot 2016-12-07 at 11.44.27 AM.png"/>
          <p:cNvPicPr>
            <a:picLocks noChangeAspect="1"/>
          </p:cNvPicPr>
          <p:nvPr/>
        </p:nvPicPr>
        <p:blipFill>
          <a:blip r:embed="rId2">
            <a:extLst/>
          </a:blip>
          <a:stretch>
            <a:fillRect/>
          </a:stretch>
        </p:blipFill>
        <p:spPr>
          <a:xfrm>
            <a:off x="1152044" y="1731961"/>
            <a:ext cx="9879713" cy="1905638"/>
          </a:xfrm>
          <a:prstGeom prst="rect">
            <a:avLst/>
          </a:prstGeom>
          <a:ln w="12700">
            <a:miter lim="400000"/>
          </a:ln>
        </p:spPr>
      </p:pic>
      <p:pic>
        <p:nvPicPr>
          <p:cNvPr id="232" name="Screen Shot 2016-12-07 at 11.53.26 AM.png"/>
          <p:cNvPicPr>
            <a:picLocks noChangeAspect="1"/>
          </p:cNvPicPr>
          <p:nvPr/>
        </p:nvPicPr>
        <p:blipFill>
          <a:blip r:embed="rId3">
            <a:extLst/>
          </a:blip>
          <a:stretch>
            <a:fillRect/>
          </a:stretch>
        </p:blipFill>
        <p:spPr>
          <a:xfrm>
            <a:off x="1237686" y="3779884"/>
            <a:ext cx="11099801" cy="5316365"/>
          </a:xfrm>
          <a:prstGeom prst="rect">
            <a:avLst/>
          </a:prstGeom>
          <a:ln w="12700">
            <a:miter lim="400000"/>
          </a:ln>
        </p:spPr>
      </p:pic>
      <p:sp>
        <p:nvSpPr>
          <p:cNvPr id="233" name="Shape 233"/>
          <p:cNvSpPr/>
          <p:nvPr/>
        </p:nvSpPr>
        <p:spPr>
          <a:xfrm>
            <a:off x="8744855" y="8950742"/>
            <a:ext cx="418063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Peterson et al, 2015</a:t>
            </a:r>
          </a:p>
        </p:txBody>
      </p:sp>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5" name="Screen Shot 2016-12-07 at 12.05.41 PM.png"/>
          <p:cNvPicPr>
            <a:picLocks noChangeAspect="1"/>
          </p:cNvPicPr>
          <p:nvPr/>
        </p:nvPicPr>
        <p:blipFill>
          <a:blip r:embed="rId2">
            <a:extLst/>
          </a:blip>
          <a:stretch>
            <a:fillRect/>
          </a:stretch>
        </p:blipFill>
        <p:spPr>
          <a:xfrm>
            <a:off x="0" y="1225931"/>
            <a:ext cx="13004801" cy="7301737"/>
          </a:xfrm>
          <a:prstGeom prst="rect">
            <a:avLst/>
          </a:prstGeom>
          <a:ln w="12700">
            <a:miter lim="400000"/>
          </a:ln>
        </p:spPr>
      </p:pic>
      <p:sp>
        <p:nvSpPr>
          <p:cNvPr id="236" name="Shape 236"/>
          <p:cNvSpPr/>
          <p:nvPr/>
        </p:nvSpPr>
        <p:spPr>
          <a:xfrm>
            <a:off x="527499" y="377129"/>
            <a:ext cx="12376719" cy="723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100"/>
            </a:lvl1pPr>
          </a:lstStyle>
          <a:p>
            <a:pPr/>
            <a:r>
              <a:t>Hierarchical Method Lower the False Discovery Rate </a:t>
            </a:r>
          </a:p>
        </p:txBody>
      </p:sp>
      <p:sp>
        <p:nvSpPr>
          <p:cNvPr id="237" name="Shape 237"/>
          <p:cNvSpPr/>
          <p:nvPr/>
        </p:nvSpPr>
        <p:spPr>
          <a:xfrm>
            <a:off x="85522" y="8652571"/>
            <a:ext cx="655945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(While more sensitive to noise?)</a:t>
            </a:r>
          </a:p>
        </p:txBody>
      </p:sp>
      <p:sp>
        <p:nvSpPr>
          <p:cNvPr id="238" name="Shape 238"/>
          <p:cNvSpPr/>
          <p:nvPr/>
        </p:nvSpPr>
        <p:spPr>
          <a:xfrm>
            <a:off x="8744855" y="8950742"/>
            <a:ext cx="418063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Peterson et al, 2015</a:t>
            </a:r>
          </a:p>
        </p:txBody>
      </p:sp>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0" name="Shape 240"/>
          <p:cNvSpPr/>
          <p:nvPr/>
        </p:nvSpPr>
        <p:spPr>
          <a:xfrm>
            <a:off x="2594361" y="3520518"/>
            <a:ext cx="1443839" cy="647701"/>
          </a:xfrm>
          <a:prstGeom prst="rect">
            <a:avLst/>
          </a:pr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4200"/>
              </a:spcBef>
              <a:defRPr>
                <a:solidFill>
                  <a:srgbClr val="FFFFFF"/>
                </a:solidFill>
              </a:defRPr>
            </a:lvl1pPr>
          </a:lstStyle>
          <a:p>
            <a:pPr/>
            <a:r>
              <a:t>GWAS</a:t>
            </a:r>
          </a:p>
        </p:txBody>
      </p:sp>
      <p:sp>
        <p:nvSpPr>
          <p:cNvPr id="241" name="Shape 241"/>
          <p:cNvSpPr/>
          <p:nvPr/>
        </p:nvSpPr>
        <p:spPr>
          <a:xfrm>
            <a:off x="8692601" y="3520518"/>
            <a:ext cx="1875892" cy="647701"/>
          </a:xfrm>
          <a:prstGeom prst="rect">
            <a:avLst/>
          </a:pr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4200"/>
              </a:spcBef>
              <a:defRPr>
                <a:solidFill>
                  <a:srgbClr val="FFFFFF"/>
                </a:solidFill>
              </a:defRPr>
            </a:lvl1pPr>
          </a:lstStyle>
          <a:p>
            <a:pPr/>
            <a:r>
              <a:t>PheWAS</a:t>
            </a:r>
          </a:p>
        </p:txBody>
      </p:sp>
      <p:sp>
        <p:nvSpPr>
          <p:cNvPr id="242" name="Shape 242"/>
          <p:cNvSpPr/>
          <p:nvPr/>
        </p:nvSpPr>
        <p:spPr>
          <a:xfrm>
            <a:off x="6123533" y="5172454"/>
            <a:ext cx="579883" cy="1016001"/>
          </a:xfrm>
          <a:prstGeom prst="rect">
            <a:avLst/>
          </a:prstGeom>
          <a:blipFill>
            <a:blip r:embed="rId3"/>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FFFFFF"/>
                </a:solidFill>
              </a:defRPr>
            </a:lvl1pPr>
          </a:lstStyle>
          <a:p>
            <a:pPr/>
            <a:r>
              <a:t>X</a:t>
            </a:r>
          </a:p>
        </p:txBody>
      </p:sp>
      <p:sp>
        <p:nvSpPr>
          <p:cNvPr id="243" name="Shape 243"/>
          <p:cNvSpPr/>
          <p:nvPr/>
        </p:nvSpPr>
        <p:spPr>
          <a:xfrm>
            <a:off x="6123533" y="6969681"/>
            <a:ext cx="579883" cy="1016001"/>
          </a:xfrm>
          <a:prstGeom prst="rect">
            <a:avLst/>
          </a:prstGeom>
          <a:blipFill>
            <a:blip r:embed="rId3"/>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FFFFFF"/>
                </a:solidFill>
              </a:defRPr>
            </a:lvl1pPr>
          </a:lstStyle>
          <a:p>
            <a:pPr/>
            <a:r>
              <a:t>Y</a:t>
            </a:r>
          </a:p>
        </p:txBody>
      </p:sp>
      <p:sp>
        <p:nvSpPr>
          <p:cNvPr id="244" name="Shape 244"/>
          <p:cNvSpPr/>
          <p:nvPr/>
        </p:nvSpPr>
        <p:spPr>
          <a:xfrm>
            <a:off x="2224395" y="5356604"/>
            <a:ext cx="212186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Genotype</a:t>
            </a:r>
          </a:p>
        </p:txBody>
      </p:sp>
      <p:sp>
        <p:nvSpPr>
          <p:cNvPr id="245" name="Shape 245"/>
          <p:cNvSpPr/>
          <p:nvPr/>
        </p:nvSpPr>
        <p:spPr>
          <a:xfrm>
            <a:off x="2135470" y="7153831"/>
            <a:ext cx="2299717"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Phenotype</a:t>
            </a:r>
          </a:p>
        </p:txBody>
      </p:sp>
      <p:sp>
        <p:nvSpPr>
          <p:cNvPr id="246" name="Shape 246"/>
          <p:cNvSpPr/>
          <p:nvPr/>
        </p:nvSpPr>
        <p:spPr>
          <a:xfrm>
            <a:off x="8569613" y="7153831"/>
            <a:ext cx="212186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Genotype</a:t>
            </a:r>
          </a:p>
        </p:txBody>
      </p:sp>
      <p:sp>
        <p:nvSpPr>
          <p:cNvPr id="247" name="Shape 247"/>
          <p:cNvSpPr/>
          <p:nvPr/>
        </p:nvSpPr>
        <p:spPr>
          <a:xfrm>
            <a:off x="8480688" y="5337175"/>
            <a:ext cx="2299717"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Phenotype</a:t>
            </a:r>
          </a:p>
        </p:txBody>
      </p:sp>
      <p:sp>
        <p:nvSpPr>
          <p:cNvPr id="248" name="Shape 248"/>
          <p:cNvSpPr/>
          <p:nvPr/>
        </p:nvSpPr>
        <p:spPr>
          <a:xfrm>
            <a:off x="4446745" y="5731254"/>
            <a:ext cx="1672693" cy="1"/>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249" name="Shape 249"/>
          <p:cNvSpPr/>
          <p:nvPr/>
        </p:nvSpPr>
        <p:spPr>
          <a:xfrm>
            <a:off x="4530433" y="7528481"/>
            <a:ext cx="1505316" cy="1"/>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250" name="Shape 250"/>
          <p:cNvSpPr/>
          <p:nvPr/>
        </p:nvSpPr>
        <p:spPr>
          <a:xfrm flipH="1">
            <a:off x="6763398" y="5725816"/>
            <a:ext cx="1657308" cy="1"/>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251" name="Shape 251"/>
          <p:cNvSpPr/>
          <p:nvPr/>
        </p:nvSpPr>
        <p:spPr>
          <a:xfrm flipH="1">
            <a:off x="6798663" y="7477681"/>
            <a:ext cx="1657307" cy="1"/>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252" name="Shape 252"/>
          <p:cNvSpPr/>
          <p:nvPr/>
        </p:nvSpPr>
        <p:spPr>
          <a:xfrm>
            <a:off x="2626487" y="459261"/>
            <a:ext cx="7751827"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lvl1pPr>
          </a:lstStyle>
          <a:p>
            <a:pPr/>
            <a:r>
              <a:t>Basic Idea of PheWAS</a:t>
            </a:r>
          </a:p>
        </p:txBody>
      </p:sp>
      <p:sp>
        <p:nvSpPr>
          <p:cNvPr id="253" name="Shape 253"/>
          <p:cNvSpPr/>
          <p:nvPr/>
        </p:nvSpPr>
        <p:spPr>
          <a:xfrm>
            <a:off x="2653347" y="1599883"/>
            <a:ext cx="760918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(Phenome-wide Association Studies)</a:t>
            </a:r>
          </a:p>
        </p:txBody>
      </p:sp>
      <p:sp>
        <p:nvSpPr>
          <p:cNvPr id="254" name="Shape 254"/>
          <p:cNvSpPr/>
          <p:nvPr/>
        </p:nvSpPr>
        <p:spPr>
          <a:xfrm>
            <a:off x="2070884" y="3209368"/>
            <a:ext cx="2428888" cy="5203409"/>
          </a:xfrm>
          <a:prstGeom prst="rect">
            <a:avLst/>
          </a:prstGeom>
          <a:ln w="25400">
            <a:solidFill>
              <a:srgbClr val="85888D"/>
            </a:solidFill>
            <a:miter lim="400000"/>
          </a:ln>
        </p:spPr>
        <p:txBody>
          <a:bodyPr lIns="50800" tIns="50800" rIns="50800" bIns="50800" anchor="ctr"/>
          <a:lstStyle/>
          <a:p>
            <a:pPr>
              <a:defRPr sz="2400"/>
            </a:pPr>
          </a:p>
        </p:txBody>
      </p:sp>
      <p:sp>
        <p:nvSpPr>
          <p:cNvPr id="255" name="Shape 255"/>
          <p:cNvSpPr/>
          <p:nvPr/>
        </p:nvSpPr>
        <p:spPr>
          <a:xfrm>
            <a:off x="8404462" y="3209368"/>
            <a:ext cx="2428889" cy="5203409"/>
          </a:xfrm>
          <a:prstGeom prst="rect">
            <a:avLst/>
          </a:prstGeom>
          <a:ln w="25400">
            <a:solidFill>
              <a:srgbClr val="85888D"/>
            </a:solidFill>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7" name="Shape 257"/>
          <p:cNvSpPr/>
          <p:nvPr>
            <p:ph type="title"/>
          </p:nvPr>
        </p:nvSpPr>
        <p:spPr>
          <a:prstGeom prst="rect">
            <a:avLst/>
          </a:prstGeom>
        </p:spPr>
        <p:txBody>
          <a:bodyPr/>
          <a:lstStyle>
            <a:lvl1pPr>
              <a:defRPr sz="6000"/>
            </a:lvl1pPr>
          </a:lstStyle>
          <a:p>
            <a:pPr/>
            <a:r>
              <a:t>PheWAS — a converse approach for association study </a:t>
            </a:r>
          </a:p>
        </p:txBody>
      </p:sp>
      <p:sp>
        <p:nvSpPr>
          <p:cNvPr id="258" name="Shape 258"/>
          <p:cNvSpPr/>
          <p:nvPr>
            <p:ph type="body" idx="1"/>
          </p:nvPr>
        </p:nvSpPr>
        <p:spPr>
          <a:prstGeom prst="rect">
            <a:avLst/>
          </a:prstGeom>
        </p:spPr>
        <p:txBody>
          <a:bodyPr/>
          <a:lstStyle/>
          <a:p>
            <a:pPr marL="400050" indent="-400050" defTabSz="525779">
              <a:spcBef>
                <a:spcPts val="3700"/>
              </a:spcBef>
              <a:defRPr sz="3239"/>
            </a:pPr>
            <a:r>
              <a:t>Intuition</a:t>
            </a:r>
          </a:p>
          <a:p>
            <a:pPr lvl="1" marL="800100" indent="-400050" defTabSz="525779">
              <a:spcBef>
                <a:spcPts val="3700"/>
              </a:spcBef>
              <a:defRPr sz="3239"/>
            </a:pPr>
            <a:r>
              <a:t>Correlation — statistically symmetric property  </a:t>
            </a:r>
          </a:p>
          <a:p>
            <a:pPr lvl="1" marL="800100" indent="-400050" defTabSz="525779">
              <a:spcBef>
                <a:spcPts val="3700"/>
              </a:spcBef>
              <a:defRPr sz="3239"/>
            </a:pPr>
            <a:r>
              <a:t>Pleiotropic effects — increasing the power of detection</a:t>
            </a:r>
          </a:p>
          <a:p>
            <a:pPr marL="400050" indent="-400050" defTabSz="525779">
              <a:spcBef>
                <a:spcPts val="3700"/>
              </a:spcBef>
              <a:defRPr sz="3239"/>
            </a:pPr>
            <a:r>
              <a:t>What makes PheWAS possible?</a:t>
            </a:r>
          </a:p>
          <a:p>
            <a:pPr lvl="1" marL="800100" indent="-400050" defTabSz="525779">
              <a:spcBef>
                <a:spcPts val="3700"/>
              </a:spcBef>
              <a:defRPr sz="3239"/>
            </a:pPr>
            <a:r>
              <a:t>“Phenome” data — available standardized and large traits data</a:t>
            </a:r>
          </a:p>
          <a:p>
            <a:pPr lvl="1" marL="800100" indent="-400050" defTabSz="525779">
              <a:spcBef>
                <a:spcPts val="3700"/>
              </a:spcBef>
              <a:defRPr sz="3239"/>
            </a:pPr>
            <a:r>
              <a:t>Pre-knowledge of variants selection</a:t>
            </a:r>
          </a:p>
        </p:txBody>
      </p:sp>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0" name="Shape 260"/>
          <p:cNvSpPr/>
          <p:nvPr>
            <p:ph type="title"/>
          </p:nvPr>
        </p:nvSpPr>
        <p:spPr>
          <a:xfrm>
            <a:off x="952500" y="36480"/>
            <a:ext cx="11099800" cy="1339092"/>
          </a:xfrm>
          <a:prstGeom prst="rect">
            <a:avLst/>
          </a:prstGeom>
        </p:spPr>
        <p:txBody>
          <a:bodyPr/>
          <a:lstStyle>
            <a:lvl1pPr defTabSz="297941">
              <a:defRPr sz="4080"/>
            </a:lvl1pPr>
          </a:lstStyle>
          <a:p>
            <a:pPr/>
            <a:r>
              <a:t>“Phenome": Electronic Medical/Health Records (EMRs/EHRs)</a:t>
            </a:r>
          </a:p>
        </p:txBody>
      </p:sp>
      <p:pic>
        <p:nvPicPr>
          <p:cNvPr id="261" name="Electronic_medical_record.jpg"/>
          <p:cNvPicPr>
            <a:picLocks noChangeAspect="1"/>
          </p:cNvPicPr>
          <p:nvPr/>
        </p:nvPicPr>
        <p:blipFill>
          <a:blip r:embed="rId3">
            <a:extLst/>
          </a:blip>
          <a:stretch>
            <a:fillRect/>
          </a:stretch>
        </p:blipFill>
        <p:spPr>
          <a:xfrm>
            <a:off x="628684" y="1318590"/>
            <a:ext cx="11367266" cy="8189320"/>
          </a:xfrm>
          <a:prstGeom prst="rect">
            <a:avLst/>
          </a:prstGeom>
          <a:ln w="12700">
            <a:miter lim="400000"/>
          </a:ln>
        </p:spPr>
      </p:pic>
      <p:sp>
        <p:nvSpPr>
          <p:cNvPr id="262" name="Shape 262"/>
          <p:cNvSpPr/>
          <p:nvPr/>
        </p:nvSpPr>
        <p:spPr>
          <a:xfrm>
            <a:off x="10539676" y="9324354"/>
            <a:ext cx="2417369"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a:r>
              <a:t>image: wikipedia</a:t>
            </a:r>
          </a:p>
        </p:txBody>
      </p:sp>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6" name="Shape 266"/>
          <p:cNvSpPr/>
          <p:nvPr>
            <p:ph type="title"/>
          </p:nvPr>
        </p:nvSpPr>
        <p:spPr>
          <a:xfrm>
            <a:off x="952500" y="153057"/>
            <a:ext cx="11099800" cy="1146923"/>
          </a:xfrm>
          <a:prstGeom prst="rect">
            <a:avLst/>
          </a:prstGeom>
        </p:spPr>
        <p:txBody>
          <a:bodyPr/>
          <a:lstStyle>
            <a:lvl1pPr defTabSz="391414">
              <a:defRPr sz="4020"/>
            </a:lvl1pPr>
          </a:lstStyle>
          <a:p>
            <a:pPr/>
            <a:r>
              <a:t>First attempt of PheWAS:proof-of-principle study  </a:t>
            </a:r>
          </a:p>
        </p:txBody>
      </p:sp>
      <p:pic>
        <p:nvPicPr>
          <p:cNvPr id="267" name="Screen Shot 2016-12-06 at 11.52.40 AM.png"/>
          <p:cNvPicPr>
            <a:picLocks noChangeAspect="1"/>
          </p:cNvPicPr>
          <p:nvPr/>
        </p:nvPicPr>
        <p:blipFill>
          <a:blip r:embed="rId2">
            <a:extLst/>
          </a:blip>
          <a:stretch>
            <a:fillRect/>
          </a:stretch>
        </p:blipFill>
        <p:spPr>
          <a:xfrm>
            <a:off x="177800" y="3247228"/>
            <a:ext cx="12649200" cy="5905501"/>
          </a:xfrm>
          <a:prstGeom prst="rect">
            <a:avLst/>
          </a:prstGeom>
          <a:ln w="12700">
            <a:miter lim="400000"/>
          </a:ln>
        </p:spPr>
      </p:pic>
      <p:sp>
        <p:nvSpPr>
          <p:cNvPr id="268" name="Shape 268"/>
          <p:cNvSpPr/>
          <p:nvPr/>
        </p:nvSpPr>
        <p:spPr>
          <a:xfrm>
            <a:off x="8597668" y="8827436"/>
            <a:ext cx="369783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Denny et al, 2010</a:t>
            </a:r>
          </a:p>
        </p:txBody>
      </p:sp>
      <p:sp>
        <p:nvSpPr>
          <p:cNvPr id="269" name="Shape 269"/>
          <p:cNvSpPr/>
          <p:nvPr/>
        </p:nvSpPr>
        <p:spPr>
          <a:xfrm>
            <a:off x="652855" y="1575103"/>
            <a:ext cx="11699090" cy="1397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3200"/>
              </a:spcBef>
              <a:defRPr sz="2800"/>
            </a:lvl1pPr>
          </a:lstStyle>
          <a:p>
            <a:pPr/>
            <a:r>
              <a:t>Small sample size (most common: 2877 patients for hypertension); Only 5 pre-identified associated SNPs; but still succeeded in replicating the association.</a:t>
            </a:r>
          </a:p>
        </p:txBody>
      </p:sp>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71" name="Screen Shot 2016-12-06 at 12.02.33 PM.png"/>
          <p:cNvPicPr>
            <a:picLocks noChangeAspect="1"/>
          </p:cNvPicPr>
          <p:nvPr/>
        </p:nvPicPr>
        <p:blipFill>
          <a:blip r:embed="rId2">
            <a:extLst/>
          </a:blip>
          <a:stretch>
            <a:fillRect/>
          </a:stretch>
        </p:blipFill>
        <p:spPr>
          <a:xfrm>
            <a:off x="285269" y="13357"/>
            <a:ext cx="11734801" cy="2057401"/>
          </a:xfrm>
          <a:prstGeom prst="rect">
            <a:avLst/>
          </a:prstGeom>
          <a:ln w="12700">
            <a:miter lim="400000"/>
          </a:ln>
        </p:spPr>
      </p:pic>
      <p:pic>
        <p:nvPicPr>
          <p:cNvPr id="272" name="Screen Shot 2016-12-06 at 12.04.06 PM.png"/>
          <p:cNvPicPr>
            <a:picLocks noChangeAspect="1"/>
          </p:cNvPicPr>
          <p:nvPr/>
        </p:nvPicPr>
        <p:blipFill>
          <a:blip r:embed="rId3">
            <a:extLst/>
          </a:blip>
          <a:stretch>
            <a:fillRect/>
          </a:stretch>
        </p:blipFill>
        <p:spPr>
          <a:xfrm>
            <a:off x="314413" y="1900345"/>
            <a:ext cx="8299339" cy="7819506"/>
          </a:xfrm>
          <a:prstGeom prst="rect">
            <a:avLst/>
          </a:prstGeom>
          <a:ln w="12700">
            <a:miter lim="400000"/>
          </a:ln>
        </p:spPr>
      </p:pic>
      <p:sp>
        <p:nvSpPr>
          <p:cNvPr id="273" name="Shape 273"/>
          <p:cNvSpPr/>
          <p:nvPr/>
        </p:nvSpPr>
        <p:spPr>
          <a:xfrm>
            <a:off x="8841244" y="4637764"/>
            <a:ext cx="3697835" cy="1574801"/>
          </a:xfrm>
          <a:prstGeom prst="rect">
            <a:avLst/>
          </a:prstGeom>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200"/>
            </a:lvl1pPr>
          </a:lstStyle>
          <a:p>
            <a:pPr/>
            <a:r>
              <a:t>Similar approach was done in much larger cohorts.</a:t>
            </a:r>
          </a:p>
        </p:txBody>
      </p:sp>
      <p:sp>
        <p:nvSpPr>
          <p:cNvPr id="274" name="Shape 274"/>
          <p:cNvSpPr/>
          <p:nvPr/>
        </p:nvSpPr>
        <p:spPr>
          <a:xfrm>
            <a:off x="8841244" y="8779571"/>
            <a:ext cx="369783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Denny et al, 2014</a:t>
            </a:r>
          </a:p>
        </p:txBody>
      </p:sp>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76" name="Screen Shot 2016-12-06 at 12.09.22 PM.png"/>
          <p:cNvPicPr>
            <a:picLocks noChangeAspect="1"/>
          </p:cNvPicPr>
          <p:nvPr/>
        </p:nvPicPr>
        <p:blipFill>
          <a:blip r:embed="rId3">
            <a:extLst/>
          </a:blip>
          <a:stretch>
            <a:fillRect/>
          </a:stretch>
        </p:blipFill>
        <p:spPr>
          <a:xfrm>
            <a:off x="-551374" y="88673"/>
            <a:ext cx="13796676" cy="8580024"/>
          </a:xfrm>
          <a:prstGeom prst="rect">
            <a:avLst/>
          </a:prstGeom>
          <a:ln w="12700">
            <a:miter lim="400000"/>
          </a:ln>
        </p:spPr>
      </p:pic>
      <p:sp>
        <p:nvSpPr>
          <p:cNvPr id="277" name="Shape 277"/>
          <p:cNvSpPr/>
          <p:nvPr/>
        </p:nvSpPr>
        <p:spPr>
          <a:xfrm>
            <a:off x="1337156" y="8829333"/>
            <a:ext cx="2149007" cy="838201"/>
          </a:xfrm>
          <a:prstGeom prst="rect">
            <a:avLst/>
          </a:prstGeom>
          <a:blipFill>
            <a:blip r:embed="rId4"/>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spAutoFit/>
          </a:bodyPr>
          <a:lstStyle>
            <a:lvl1pPr>
              <a:defRPr sz="2400">
                <a:solidFill>
                  <a:srgbClr val="FFFFFF"/>
                </a:solidFill>
              </a:defRPr>
            </a:lvl1pPr>
          </a:lstStyle>
          <a:p>
            <a:pPr/>
            <a:r>
              <a:t>NHGRI GWAS findings only</a:t>
            </a:r>
          </a:p>
        </p:txBody>
      </p:sp>
      <p:sp>
        <p:nvSpPr>
          <p:cNvPr id="278" name="Shape 278"/>
          <p:cNvSpPr/>
          <p:nvPr/>
        </p:nvSpPr>
        <p:spPr>
          <a:xfrm>
            <a:off x="4248007" y="9013483"/>
            <a:ext cx="2547825" cy="469901"/>
          </a:xfrm>
          <a:prstGeom prst="rect">
            <a:avLst/>
          </a:prstGeom>
          <a:blipFill>
            <a:blip r:embed="rId5"/>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solidFill>
                  <a:srgbClr val="FFFFFF"/>
                </a:solidFill>
              </a:defRPr>
            </a:lvl1pPr>
          </a:lstStyle>
          <a:p>
            <a:pPr/>
            <a:r>
              <a:t>GWAS &amp; PheWAS</a:t>
            </a:r>
          </a:p>
        </p:txBody>
      </p:sp>
      <p:sp>
        <p:nvSpPr>
          <p:cNvPr id="279" name="Shape 279"/>
          <p:cNvSpPr/>
          <p:nvPr/>
        </p:nvSpPr>
        <p:spPr>
          <a:xfrm>
            <a:off x="7888567" y="9013483"/>
            <a:ext cx="1932433" cy="469901"/>
          </a:xfrm>
          <a:prstGeom prst="rect">
            <a:avLst/>
          </a:prstGeom>
          <a:blipFill>
            <a:blip r:embed="rId6"/>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solidFill>
                  <a:srgbClr val="FFFFFF"/>
                </a:solidFill>
              </a:defRPr>
            </a:lvl1pPr>
          </a:lstStyle>
          <a:p>
            <a:pPr/>
            <a:r>
              <a:t>PheWAS only</a:t>
            </a:r>
          </a:p>
        </p:txBody>
      </p:sp>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3" name="Shape 283"/>
          <p:cNvSpPr/>
          <p:nvPr>
            <p:ph type="title"/>
          </p:nvPr>
        </p:nvSpPr>
        <p:spPr>
          <a:xfrm>
            <a:off x="952500" y="94769"/>
            <a:ext cx="11099800" cy="780798"/>
          </a:xfrm>
          <a:prstGeom prst="rect">
            <a:avLst/>
          </a:prstGeom>
        </p:spPr>
        <p:txBody>
          <a:bodyPr/>
          <a:lstStyle/>
          <a:p>
            <a:pPr lvl="1" algn="l">
              <a:spcBef>
                <a:spcPts val="4200"/>
              </a:spcBef>
              <a:defRPr sz="3600"/>
            </a:pPr>
            <a:r>
              <a:t>Pleiotropic effects were identified by this approach</a:t>
            </a:r>
          </a:p>
        </p:txBody>
      </p:sp>
      <p:pic>
        <p:nvPicPr>
          <p:cNvPr id="284" name="Screen Shot 2016-12-06 at 12.14.05 PM.png"/>
          <p:cNvPicPr>
            <a:picLocks noChangeAspect="1"/>
          </p:cNvPicPr>
          <p:nvPr/>
        </p:nvPicPr>
        <p:blipFill>
          <a:blip r:embed="rId2">
            <a:extLst/>
          </a:blip>
          <a:stretch>
            <a:fillRect/>
          </a:stretch>
        </p:blipFill>
        <p:spPr>
          <a:xfrm>
            <a:off x="1942340" y="1040868"/>
            <a:ext cx="8343509" cy="8554441"/>
          </a:xfrm>
          <a:prstGeom prst="rect">
            <a:avLst/>
          </a:prstGeom>
          <a:ln w="12700">
            <a:miter lim="400000"/>
          </a:ln>
        </p:spPr>
      </p:pic>
      <p:sp>
        <p:nvSpPr>
          <p:cNvPr id="285" name="Shape 285"/>
          <p:cNvSpPr/>
          <p:nvPr/>
        </p:nvSpPr>
        <p:spPr>
          <a:xfrm>
            <a:off x="2815614" y="7648030"/>
            <a:ext cx="1381518" cy="1239668"/>
          </a:xfrm>
          <a:custGeom>
            <a:avLst/>
            <a:gdLst/>
            <a:ahLst/>
            <a:cxnLst>
              <a:cxn ang="0">
                <a:pos x="wd2" y="hd2"/>
              </a:cxn>
              <a:cxn ang="5400000">
                <a:pos x="wd2" y="hd2"/>
              </a:cxn>
              <a:cxn ang="10800000">
                <a:pos x="wd2" y="hd2"/>
              </a:cxn>
              <a:cxn ang="16200000">
                <a:pos x="wd2" y="hd2"/>
              </a:cxn>
            </a:cxnLst>
            <a:rect l="0" t="0" r="r" b="b"/>
            <a:pathLst>
              <a:path w="20534" h="20057" fill="norm" stroke="1" extrusionOk="0">
                <a:moveTo>
                  <a:pt x="14706" y="1247"/>
                </a:moveTo>
                <a:cubicBezTo>
                  <a:pt x="9257" y="4952"/>
                  <a:pt x="4541" y="9802"/>
                  <a:pt x="834" y="15514"/>
                </a:cubicBezTo>
                <a:cubicBezTo>
                  <a:pt x="-111" y="16361"/>
                  <a:pt x="-276" y="17868"/>
                  <a:pt x="460" y="18933"/>
                </a:cubicBezTo>
                <a:cubicBezTo>
                  <a:pt x="1831" y="20914"/>
                  <a:pt x="4574" y="20035"/>
                  <a:pt x="6575" y="18167"/>
                </a:cubicBezTo>
                <a:cubicBezTo>
                  <a:pt x="10332" y="14659"/>
                  <a:pt x="12883" y="9755"/>
                  <a:pt x="17046" y="6812"/>
                </a:cubicBezTo>
                <a:cubicBezTo>
                  <a:pt x="19156" y="5320"/>
                  <a:pt x="21324" y="3367"/>
                  <a:pt x="20251" y="1259"/>
                </a:cubicBezTo>
                <a:cubicBezTo>
                  <a:pt x="19260" y="-686"/>
                  <a:pt x="16727" y="-127"/>
                  <a:pt x="14706" y="1247"/>
                </a:cubicBezTo>
                <a:close/>
              </a:path>
            </a:pathLst>
          </a:custGeom>
          <a:ln w="25400">
            <a:solidFill>
              <a:schemeClr val="accent5"/>
            </a:solidFill>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5" name="pasted-image.pdf"/>
          <p:cNvPicPr>
            <a:picLocks noChangeAspect="1"/>
          </p:cNvPicPr>
          <p:nvPr/>
        </p:nvPicPr>
        <p:blipFill>
          <a:blip r:embed="rId2">
            <a:extLst/>
          </a:blip>
          <a:stretch>
            <a:fillRect/>
          </a:stretch>
        </p:blipFill>
        <p:spPr>
          <a:xfrm>
            <a:off x="1016000" y="1248968"/>
            <a:ext cx="10972800" cy="7315201"/>
          </a:xfrm>
          <a:prstGeom prst="rect">
            <a:avLst/>
          </a:prstGeom>
          <a:ln w="12700">
            <a:miter lim="400000"/>
          </a:ln>
        </p:spPr>
      </p:pic>
      <p:sp>
        <p:nvSpPr>
          <p:cNvPr id="126" name="Shape 126"/>
          <p:cNvSpPr/>
          <p:nvPr/>
        </p:nvSpPr>
        <p:spPr>
          <a:xfrm>
            <a:off x="5430793" y="194059"/>
            <a:ext cx="709999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pPr/>
            <a:r>
              <a:t>Stage 2 with old phenotype data</a:t>
            </a:r>
          </a:p>
        </p:txBody>
      </p:sp>
      <p:sp>
        <p:nvSpPr>
          <p:cNvPr id="127" name="Shape 127"/>
          <p:cNvSpPr/>
          <p:nvPr/>
        </p:nvSpPr>
        <p:spPr>
          <a:xfrm>
            <a:off x="820015" y="8812042"/>
            <a:ext cx="10371583"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3200"/>
              </a:spcBef>
              <a:defRPr sz="2800"/>
            </a:lvl1pPr>
          </a:lstStyle>
          <a:p>
            <a:pPr/>
            <a:r>
              <a:t>Allele frequency 0:1:2:3=	0.0005:0.0229:0.9634:0.0132 (stage 2)</a:t>
            </a:r>
          </a:p>
        </p:txBody>
      </p:sp>
    </p:spTree>
  </p:cSld>
  <p:clrMapOvr>
    <a:masterClrMapping/>
  </p:clrMapOvr>
  <p:transition xmlns:p14="http://schemas.microsoft.com/office/powerpoint/2010/main" spd="med" advClick="1" p14:dur="10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7" name="Shape 287"/>
          <p:cNvSpPr/>
          <p:nvPr>
            <p:ph type="title"/>
          </p:nvPr>
        </p:nvSpPr>
        <p:spPr>
          <a:xfrm>
            <a:off x="952500" y="94769"/>
            <a:ext cx="11099800" cy="780798"/>
          </a:xfrm>
          <a:prstGeom prst="rect">
            <a:avLst/>
          </a:prstGeom>
        </p:spPr>
        <p:txBody>
          <a:bodyPr/>
          <a:lstStyle/>
          <a:p>
            <a:pPr lvl="1" algn="l">
              <a:spcBef>
                <a:spcPts val="4200"/>
              </a:spcBef>
              <a:defRPr sz="3600"/>
            </a:pPr>
            <a:r>
              <a:t>Pleiotropic effects were identified by this approach</a:t>
            </a:r>
          </a:p>
        </p:txBody>
      </p:sp>
      <p:pic>
        <p:nvPicPr>
          <p:cNvPr id="288" name="Screen Shot 2016-12-06 at 12.13.54 PM.png"/>
          <p:cNvPicPr>
            <a:picLocks noChangeAspect="1"/>
          </p:cNvPicPr>
          <p:nvPr/>
        </p:nvPicPr>
        <p:blipFill>
          <a:blip r:embed="rId2">
            <a:extLst/>
          </a:blip>
          <a:stretch>
            <a:fillRect/>
          </a:stretch>
        </p:blipFill>
        <p:spPr>
          <a:xfrm>
            <a:off x="1856755" y="855428"/>
            <a:ext cx="8813801" cy="9334501"/>
          </a:xfrm>
          <a:prstGeom prst="rect">
            <a:avLst/>
          </a:prstGeom>
          <a:ln w="12700">
            <a:miter lim="400000"/>
          </a:ln>
        </p:spPr>
      </p:pic>
      <p:sp>
        <p:nvSpPr>
          <p:cNvPr id="289" name="Shape 289"/>
          <p:cNvSpPr/>
          <p:nvPr/>
        </p:nvSpPr>
        <p:spPr>
          <a:xfrm>
            <a:off x="4807844" y="8011447"/>
            <a:ext cx="1540369" cy="1314123"/>
          </a:xfrm>
          <a:custGeom>
            <a:avLst/>
            <a:gdLst/>
            <a:ahLst/>
            <a:cxnLst>
              <a:cxn ang="0">
                <a:pos x="wd2" y="hd2"/>
              </a:cxn>
              <a:cxn ang="5400000">
                <a:pos x="wd2" y="hd2"/>
              </a:cxn>
              <a:cxn ang="10800000">
                <a:pos x="wd2" y="hd2"/>
              </a:cxn>
              <a:cxn ang="16200000">
                <a:pos x="wd2" y="hd2"/>
              </a:cxn>
            </a:cxnLst>
            <a:rect l="0" t="0" r="r" b="b"/>
            <a:pathLst>
              <a:path w="20534" h="20057" fill="norm" stroke="1" extrusionOk="0">
                <a:moveTo>
                  <a:pt x="14706" y="1247"/>
                </a:moveTo>
                <a:cubicBezTo>
                  <a:pt x="9257" y="4952"/>
                  <a:pt x="4541" y="9802"/>
                  <a:pt x="834" y="15514"/>
                </a:cubicBezTo>
                <a:cubicBezTo>
                  <a:pt x="-111" y="16361"/>
                  <a:pt x="-276" y="17868"/>
                  <a:pt x="460" y="18933"/>
                </a:cubicBezTo>
                <a:cubicBezTo>
                  <a:pt x="1831" y="20914"/>
                  <a:pt x="4574" y="20035"/>
                  <a:pt x="6575" y="18167"/>
                </a:cubicBezTo>
                <a:cubicBezTo>
                  <a:pt x="10332" y="14659"/>
                  <a:pt x="12883" y="9755"/>
                  <a:pt x="17046" y="6812"/>
                </a:cubicBezTo>
                <a:cubicBezTo>
                  <a:pt x="19156" y="5320"/>
                  <a:pt x="21324" y="3367"/>
                  <a:pt x="20251" y="1259"/>
                </a:cubicBezTo>
                <a:cubicBezTo>
                  <a:pt x="19260" y="-686"/>
                  <a:pt x="16727" y="-127"/>
                  <a:pt x="14706" y="1247"/>
                </a:cubicBezTo>
                <a:close/>
              </a:path>
            </a:pathLst>
          </a:custGeom>
          <a:ln w="25400">
            <a:solidFill>
              <a:schemeClr val="accent5"/>
            </a:solidFill>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91" name="Screen Shot 2016-12-06 at 12.13.30 PM.png"/>
          <p:cNvPicPr>
            <a:picLocks noChangeAspect="1"/>
          </p:cNvPicPr>
          <p:nvPr/>
        </p:nvPicPr>
        <p:blipFill>
          <a:blip r:embed="rId2">
            <a:extLst/>
          </a:blip>
          <a:stretch>
            <a:fillRect/>
          </a:stretch>
        </p:blipFill>
        <p:spPr>
          <a:xfrm>
            <a:off x="1514512" y="794559"/>
            <a:ext cx="9683682" cy="9109226"/>
          </a:xfrm>
          <a:prstGeom prst="rect">
            <a:avLst/>
          </a:prstGeom>
          <a:ln w="12700">
            <a:miter lim="400000"/>
          </a:ln>
        </p:spPr>
      </p:pic>
      <p:sp>
        <p:nvSpPr>
          <p:cNvPr id="292" name="Shape 292"/>
          <p:cNvSpPr/>
          <p:nvPr/>
        </p:nvSpPr>
        <p:spPr>
          <a:xfrm>
            <a:off x="2229541" y="7749427"/>
            <a:ext cx="2231027" cy="1937157"/>
          </a:xfrm>
          <a:custGeom>
            <a:avLst/>
            <a:gdLst/>
            <a:ahLst/>
            <a:cxnLst>
              <a:cxn ang="0">
                <a:pos x="wd2" y="hd2"/>
              </a:cxn>
              <a:cxn ang="5400000">
                <a:pos x="wd2" y="hd2"/>
              </a:cxn>
              <a:cxn ang="10800000">
                <a:pos x="wd2" y="hd2"/>
              </a:cxn>
              <a:cxn ang="16200000">
                <a:pos x="wd2" y="hd2"/>
              </a:cxn>
            </a:cxnLst>
            <a:rect l="0" t="0" r="r" b="b"/>
            <a:pathLst>
              <a:path w="20534" h="20057" fill="norm" stroke="1" extrusionOk="0">
                <a:moveTo>
                  <a:pt x="14706" y="1247"/>
                </a:moveTo>
                <a:cubicBezTo>
                  <a:pt x="9257" y="4952"/>
                  <a:pt x="4541" y="9802"/>
                  <a:pt x="834" y="15514"/>
                </a:cubicBezTo>
                <a:cubicBezTo>
                  <a:pt x="-111" y="16361"/>
                  <a:pt x="-276" y="17868"/>
                  <a:pt x="460" y="18933"/>
                </a:cubicBezTo>
                <a:cubicBezTo>
                  <a:pt x="1831" y="20914"/>
                  <a:pt x="4574" y="20035"/>
                  <a:pt x="6575" y="18167"/>
                </a:cubicBezTo>
                <a:cubicBezTo>
                  <a:pt x="10332" y="14659"/>
                  <a:pt x="12883" y="9755"/>
                  <a:pt x="17046" y="6812"/>
                </a:cubicBezTo>
                <a:cubicBezTo>
                  <a:pt x="19156" y="5320"/>
                  <a:pt x="21324" y="3367"/>
                  <a:pt x="20251" y="1259"/>
                </a:cubicBezTo>
                <a:cubicBezTo>
                  <a:pt x="19260" y="-686"/>
                  <a:pt x="16727" y="-127"/>
                  <a:pt x="14706" y="1247"/>
                </a:cubicBezTo>
                <a:close/>
              </a:path>
            </a:pathLst>
          </a:custGeom>
          <a:ln w="25400">
            <a:solidFill>
              <a:schemeClr val="accent5"/>
            </a:solidFill>
            <a:miter lim="400000"/>
          </a:ln>
        </p:spPr>
        <p:txBody>
          <a:bodyPr lIns="50800" tIns="50800" rIns="50800" bIns="50800" anchor="ctr"/>
          <a:lstStyle/>
          <a:p>
            <a:pPr>
              <a:defRPr sz="2400"/>
            </a:pPr>
          </a:p>
        </p:txBody>
      </p:sp>
      <p:sp>
        <p:nvSpPr>
          <p:cNvPr id="293" name="Shape 293"/>
          <p:cNvSpPr/>
          <p:nvPr>
            <p:ph type="title" idx="4294967295"/>
          </p:nvPr>
        </p:nvSpPr>
        <p:spPr>
          <a:xfrm>
            <a:off x="952500" y="94769"/>
            <a:ext cx="11099800" cy="780798"/>
          </a:xfrm>
          <a:prstGeom prst="rect">
            <a:avLst/>
          </a:prstGeom>
        </p:spPr>
        <p:txBody>
          <a:bodyPr/>
          <a:lstStyle/>
          <a:p>
            <a:pPr lvl="1" algn="l">
              <a:spcBef>
                <a:spcPts val="4200"/>
              </a:spcBef>
              <a:defRPr sz="3600"/>
            </a:pPr>
            <a:r>
              <a:t>Pleiotropic effects were identified by this approach</a:t>
            </a:r>
          </a:p>
        </p:txBody>
      </p:sp>
    </p:spTree>
  </p:cSld>
  <p:clrMapOvr>
    <a:masterClrMapping/>
  </p:clrMapOvr>
  <p:transition xmlns:p14="http://schemas.microsoft.com/office/powerpoint/2010/main" spd="med" advClick="1" p14:dur="1000"/>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5" name="Shape 295"/>
          <p:cNvSpPr/>
          <p:nvPr>
            <p:ph type="title"/>
          </p:nvPr>
        </p:nvSpPr>
        <p:spPr>
          <a:xfrm>
            <a:off x="797064" y="-196673"/>
            <a:ext cx="11099801" cy="1090227"/>
          </a:xfrm>
          <a:prstGeom prst="rect">
            <a:avLst/>
          </a:prstGeom>
        </p:spPr>
        <p:txBody>
          <a:bodyPr/>
          <a:lstStyle>
            <a:lvl1pPr defTabSz="321310">
              <a:defRPr sz="4400"/>
            </a:lvl1pPr>
          </a:lstStyle>
          <a:p>
            <a:pPr/>
            <a:r>
              <a:t>Variants Selection: From Known to Unknown  </a:t>
            </a:r>
          </a:p>
        </p:txBody>
      </p:sp>
      <p:pic>
        <p:nvPicPr>
          <p:cNvPr id="296" name="Screen Shot 2016-12-06 at 12.22.42 PM.png"/>
          <p:cNvPicPr>
            <a:picLocks noChangeAspect="1"/>
          </p:cNvPicPr>
          <p:nvPr/>
        </p:nvPicPr>
        <p:blipFill>
          <a:blip r:embed="rId2">
            <a:extLst/>
          </a:blip>
          <a:stretch>
            <a:fillRect/>
          </a:stretch>
        </p:blipFill>
        <p:spPr>
          <a:xfrm>
            <a:off x="0" y="742001"/>
            <a:ext cx="13004801" cy="6365508"/>
          </a:xfrm>
          <a:prstGeom prst="rect">
            <a:avLst/>
          </a:prstGeom>
          <a:ln w="12700">
            <a:miter lim="400000"/>
          </a:ln>
        </p:spPr>
      </p:pic>
      <p:pic>
        <p:nvPicPr>
          <p:cNvPr id="297" name="Screen Shot 2016-12-06 at 12.23.59 PM.png"/>
          <p:cNvPicPr>
            <a:picLocks noChangeAspect="1"/>
          </p:cNvPicPr>
          <p:nvPr/>
        </p:nvPicPr>
        <p:blipFill>
          <a:blip r:embed="rId3">
            <a:extLst/>
          </a:blip>
          <a:stretch>
            <a:fillRect/>
          </a:stretch>
        </p:blipFill>
        <p:spPr>
          <a:xfrm>
            <a:off x="283093" y="6720374"/>
            <a:ext cx="11734801" cy="3149601"/>
          </a:xfrm>
          <a:prstGeom prst="rect">
            <a:avLst/>
          </a:prstGeom>
          <a:ln w="12700">
            <a:miter lim="400000"/>
          </a:ln>
        </p:spPr>
      </p:pic>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9" name="Shape 299"/>
          <p:cNvSpPr/>
          <p:nvPr>
            <p:ph type="title"/>
          </p:nvPr>
        </p:nvSpPr>
        <p:spPr>
          <a:xfrm>
            <a:off x="952500" y="-352109"/>
            <a:ext cx="11099800" cy="2159001"/>
          </a:xfrm>
          <a:prstGeom prst="rect">
            <a:avLst/>
          </a:prstGeom>
        </p:spPr>
        <p:txBody>
          <a:bodyPr/>
          <a:lstStyle/>
          <a:p>
            <a:pPr/>
            <a:r>
              <a:t>PheWAS Summary</a:t>
            </a:r>
          </a:p>
        </p:txBody>
      </p:sp>
      <p:sp>
        <p:nvSpPr>
          <p:cNvPr id="300" name="Shape 300"/>
          <p:cNvSpPr/>
          <p:nvPr>
            <p:ph type="body" idx="1"/>
          </p:nvPr>
        </p:nvSpPr>
        <p:spPr>
          <a:xfrm>
            <a:off x="583339" y="1515448"/>
            <a:ext cx="12079776" cy="7971630"/>
          </a:xfrm>
          <a:prstGeom prst="rect">
            <a:avLst/>
          </a:prstGeom>
        </p:spPr>
        <p:txBody>
          <a:bodyPr/>
          <a:lstStyle/>
          <a:p>
            <a:pPr marL="377825" indent="-377825" defTabSz="496570">
              <a:spcBef>
                <a:spcPts val="3500"/>
              </a:spcBef>
              <a:defRPr sz="3060"/>
            </a:pPr>
            <a:r>
              <a:t>Advantages:</a:t>
            </a:r>
          </a:p>
          <a:p>
            <a:pPr lvl="1" marL="755650" indent="-377825" defTabSz="496570">
              <a:spcBef>
                <a:spcPts val="3500"/>
              </a:spcBef>
              <a:defRPr sz="3060"/>
            </a:pPr>
            <a:r>
              <a:t>Good use of comprehensive traits information</a:t>
            </a:r>
          </a:p>
          <a:p>
            <a:pPr lvl="1" marL="755650" indent="-377825" defTabSz="496570">
              <a:spcBef>
                <a:spcPts val="3500"/>
              </a:spcBef>
              <a:defRPr sz="3060"/>
            </a:pPr>
            <a:r>
              <a:t>Traits can be related or unrelated (no assumption)</a:t>
            </a:r>
          </a:p>
          <a:p>
            <a:pPr lvl="1" marL="755650" indent="-377825" defTabSz="496570">
              <a:spcBef>
                <a:spcPts val="3500"/>
              </a:spcBef>
              <a:defRPr sz="3060"/>
            </a:pPr>
            <a:r>
              <a:t>Avoiding heavy penalty from multiple testing</a:t>
            </a:r>
          </a:p>
          <a:p>
            <a:pPr lvl="1" marL="755650" indent="-377825" defTabSz="496570">
              <a:spcBef>
                <a:spcPts val="3500"/>
              </a:spcBef>
              <a:defRPr sz="3060"/>
            </a:pPr>
            <a:r>
              <a:t>Relatively easy to interpret (as compensation to GWAS)</a:t>
            </a:r>
          </a:p>
          <a:p>
            <a:pPr marL="377825" indent="-377825" defTabSz="496570">
              <a:spcBef>
                <a:spcPts val="3500"/>
              </a:spcBef>
              <a:defRPr sz="3060"/>
            </a:pPr>
            <a:r>
              <a:t>Limitation:</a:t>
            </a:r>
          </a:p>
          <a:p>
            <a:pPr lvl="1" marL="755650" indent="-377825" defTabSz="496570">
              <a:spcBef>
                <a:spcPts val="3500"/>
              </a:spcBef>
              <a:defRPr sz="3060"/>
            </a:pPr>
            <a:r>
              <a:t>Variants selection</a:t>
            </a:r>
          </a:p>
          <a:p>
            <a:pPr lvl="1" marL="755650" indent="-377825" defTabSz="496570">
              <a:spcBef>
                <a:spcPts val="3500"/>
              </a:spcBef>
              <a:defRPr sz="3060"/>
            </a:pPr>
            <a:r>
              <a:t>Weak tool for discovery</a:t>
            </a:r>
          </a:p>
          <a:p>
            <a:pPr lvl="1" marL="755650" indent="-377825" defTabSz="496570">
              <a:spcBef>
                <a:spcPts val="3500"/>
              </a:spcBef>
              <a:defRPr sz="3060"/>
            </a:pPr>
            <a:r>
              <a:t>Charges for using pre-knowledge?</a:t>
            </a:r>
          </a:p>
        </p:txBody>
      </p:sp>
    </p:spTree>
  </p:cSld>
  <p:clrMapOvr>
    <a:masterClrMapping/>
  </p:clrMapOvr>
  <p:transition xmlns:p14="http://schemas.microsoft.com/office/powerpoint/2010/main" spd="med" advClick="1" p14:dur="1000"/>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2" name="Shape 302"/>
          <p:cNvSpPr/>
          <p:nvPr>
            <p:ph type="title"/>
          </p:nvPr>
        </p:nvSpPr>
        <p:spPr>
          <a:xfrm>
            <a:off x="777634" y="114198"/>
            <a:ext cx="11099801" cy="1448687"/>
          </a:xfrm>
          <a:prstGeom prst="rect">
            <a:avLst/>
          </a:prstGeom>
        </p:spPr>
        <p:txBody>
          <a:bodyPr/>
          <a:lstStyle>
            <a:lvl1pPr defTabSz="327152">
              <a:defRPr sz="4480"/>
            </a:lvl1pPr>
          </a:lstStyle>
          <a:p>
            <a:pPr/>
            <a:r>
              <a:t>Summarize the Methods for Multiple Trait Association</a:t>
            </a:r>
          </a:p>
        </p:txBody>
      </p:sp>
      <p:graphicFrame>
        <p:nvGraphicFramePr>
          <p:cNvPr id="303" name="Table 303"/>
          <p:cNvGraphicFramePr/>
          <p:nvPr/>
        </p:nvGraphicFramePr>
        <p:xfrm>
          <a:off x="781492" y="1626384"/>
          <a:ext cx="11441816" cy="790370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3338245"/>
                <a:gridCol w="3451815"/>
                <a:gridCol w="4651755"/>
              </a:tblGrid>
              <a:tr h="1975925">
                <a:tc>
                  <a:txBody>
                    <a:bodyPr/>
                    <a:lstStyle/>
                    <a:p>
                      <a:pPr defTabSz="914400">
                        <a:defRPr sz="2600">
                          <a:sym typeface="Helvetica"/>
                        </a:defRPr>
                      </a:pPr>
                    </a:p>
                  </a:txBody>
                  <a:tcPr marL="50800" marR="50800" marT="50800" marB="50800" anchor="ctr" anchorCtr="0" horzOverflow="overflow"/>
                </a:tc>
                <a:tc>
                  <a:txBody>
                    <a:bodyPr/>
                    <a:lstStyle/>
                    <a:p>
                      <a:pPr defTabSz="914400">
                        <a:defRPr b="0">
                          <a:solidFill>
                            <a:srgbClr val="000000"/>
                          </a:solidFill>
                        </a:defRPr>
                      </a:pPr>
                      <a:r>
                        <a:rPr b="1" sz="2600">
                          <a:solidFill>
                            <a:srgbClr val="FFFFFF"/>
                          </a:solidFill>
                          <a:sym typeface="Helvetica"/>
                        </a:rPr>
                        <a:t>Advantages</a:t>
                      </a:r>
                    </a:p>
                  </a:txBody>
                  <a:tcPr marL="50800" marR="50800" marT="50800" marB="50800" anchor="ctr" anchorCtr="0" horzOverflow="overflow"/>
                </a:tc>
                <a:tc>
                  <a:txBody>
                    <a:bodyPr/>
                    <a:lstStyle/>
                    <a:p>
                      <a:pPr defTabSz="914400">
                        <a:defRPr b="0">
                          <a:solidFill>
                            <a:srgbClr val="000000"/>
                          </a:solidFill>
                        </a:defRPr>
                      </a:pPr>
                      <a:r>
                        <a:rPr b="1" sz="2600">
                          <a:solidFill>
                            <a:srgbClr val="FFFFFF"/>
                          </a:solidFill>
                          <a:sym typeface="Helvetica"/>
                        </a:rPr>
                        <a:t>Limitations</a:t>
                      </a:r>
                    </a:p>
                  </a:txBody>
                  <a:tcPr marL="50800" marR="50800" marT="50800" marB="50800" anchor="ctr" anchorCtr="0" horzOverflow="overflow"/>
                </a:tc>
              </a:tr>
              <a:tr h="1975925">
                <a:tc>
                  <a:txBody>
                    <a:bodyPr/>
                    <a:lstStyle/>
                    <a:p>
                      <a:pPr defTabSz="914400"/>
                      <a:r>
                        <a:rPr sz="2600"/>
                        <a:t>Collapsing Phenotype</a:t>
                      </a:r>
                    </a:p>
                  </a:txBody>
                  <a:tcPr marL="50800" marR="50800" marT="50800" marB="50800" anchor="ctr" anchorCtr="0" horzOverflow="overflow"/>
                </a:tc>
                <a:tc>
                  <a:txBody>
                    <a:bodyPr/>
                    <a:lstStyle/>
                    <a:p>
                      <a:pPr defTabSz="914400"/>
                      <a:r>
                        <a:rPr sz="2600"/>
                        <a:t>Increases power by decreasing number of tests; </a:t>
                      </a:r>
                    </a:p>
                  </a:txBody>
                  <a:tcPr marL="50800" marR="50800" marT="50800" marB="50800" anchor="ctr" anchorCtr="0" horzOverflow="overflow"/>
                </a:tc>
                <a:tc>
                  <a:txBody>
                    <a:bodyPr/>
                    <a:lstStyle/>
                    <a:p>
                      <a:pPr defTabSz="914400"/>
                      <a:r>
                        <a:rPr sz="2600"/>
                        <a:t>Only benefit from correlated traits; difficulty in controlling clustering quality; lack of error control for single trait</a:t>
                      </a:r>
                    </a:p>
                  </a:txBody>
                  <a:tcPr marL="50800" marR="50800" marT="50800" marB="50800" anchor="ctr" anchorCtr="0" horzOverflow="overflow"/>
                </a:tc>
              </a:tr>
              <a:tr h="1975925">
                <a:tc>
                  <a:txBody>
                    <a:bodyPr/>
                    <a:lstStyle/>
                    <a:p>
                      <a:pPr defTabSz="914400"/>
                      <a:r>
                        <a:rPr sz="2600"/>
                        <a:t>Adjusting Error Control</a:t>
                      </a:r>
                    </a:p>
                  </a:txBody>
                  <a:tcPr marL="50800" marR="50800" marT="50800" marB="50800" anchor="ctr" anchorCtr="0" horzOverflow="overflow"/>
                </a:tc>
                <a:tc>
                  <a:txBody>
                    <a:bodyPr/>
                    <a:lstStyle/>
                    <a:p>
                      <a:pPr defTabSz="914400"/>
                      <a:r>
                        <a:rPr sz="2600"/>
                        <a:t>Good balance between keeping the power and decreasing false discovery rate;</a:t>
                      </a:r>
                    </a:p>
                  </a:txBody>
                  <a:tcPr marL="50800" marR="50800" marT="50800" marB="50800" anchor="ctr" anchorCtr="0" horzOverflow="overflow"/>
                </a:tc>
                <a:tc>
                  <a:txBody>
                    <a:bodyPr/>
                    <a:lstStyle/>
                    <a:p>
                      <a:pPr defTabSz="914400"/>
                      <a:r>
                        <a:rPr sz="2600"/>
                        <a:t>Sensitive to noise; requires structured hypotheses groups; </a:t>
                      </a:r>
                    </a:p>
                  </a:txBody>
                  <a:tcPr marL="50800" marR="50800" marT="50800" marB="50800" anchor="ctr" anchorCtr="0" horzOverflow="overflow"/>
                </a:tc>
              </a:tr>
              <a:tr h="1975925">
                <a:tc>
                  <a:txBody>
                    <a:bodyPr/>
                    <a:lstStyle/>
                    <a:p>
                      <a:pPr defTabSz="914400"/>
                      <a:r>
                        <a:rPr sz="2600"/>
                        <a:t>PheWAS</a:t>
                      </a:r>
                    </a:p>
                  </a:txBody>
                  <a:tcPr marL="50800" marR="50800" marT="50800" marB="50800" anchor="ctr" anchorCtr="0" horzOverflow="overflow"/>
                </a:tc>
                <a:tc>
                  <a:txBody>
                    <a:bodyPr/>
                    <a:lstStyle/>
                    <a:p>
                      <a:pPr defTabSz="914400"/>
                      <a:r>
                        <a:rPr sz="2600"/>
                        <a:t>No requirement for phenotype data; small test number; identify shared effects</a:t>
                      </a:r>
                    </a:p>
                  </a:txBody>
                  <a:tcPr marL="50800" marR="50800" marT="50800" marB="50800" anchor="ctr" anchorCtr="0" horzOverflow="overflow"/>
                </a:tc>
                <a:tc>
                  <a:txBody>
                    <a:bodyPr/>
                    <a:lstStyle/>
                    <a:p>
                      <a:pPr defTabSz="914400"/>
                      <a:r>
                        <a:rPr sz="2600"/>
                        <a:t>Limited variants are tested; escapes from the penalty of pre-knowledge;  </a:t>
                      </a:r>
                    </a:p>
                  </a:txBody>
                  <a:tcPr marL="50800" marR="50800" marT="50800" marB="50800" anchor="ctr" anchorCtr="0" horzOverflow="overflow"/>
                </a:tc>
              </a:tr>
            </a:tbl>
          </a:graphicData>
        </a:graphic>
      </p:graphicFrame>
    </p:spTree>
  </p:cSld>
  <p:clrMapOvr>
    <a:masterClrMapping/>
  </p:clrMapOvr>
  <p:transition xmlns:p14="http://schemas.microsoft.com/office/powerpoint/2010/main" spd="med" advClick="1" p14:dur="1000"/>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5" name="Shape 305"/>
          <p:cNvSpPr/>
          <p:nvPr>
            <p:ph type="title"/>
          </p:nvPr>
        </p:nvSpPr>
        <p:spPr>
          <a:xfrm>
            <a:off x="952500" y="-141889"/>
            <a:ext cx="11099800" cy="2159001"/>
          </a:xfrm>
          <a:prstGeom prst="rect">
            <a:avLst/>
          </a:prstGeom>
        </p:spPr>
        <p:txBody>
          <a:bodyPr/>
          <a:lstStyle/>
          <a:p>
            <a:pPr/>
            <a:r>
              <a:t>Acknowledgement </a:t>
            </a:r>
          </a:p>
        </p:txBody>
      </p:sp>
      <p:sp>
        <p:nvSpPr>
          <p:cNvPr id="306" name="Shape 306"/>
          <p:cNvSpPr/>
          <p:nvPr>
            <p:ph type="body" idx="1"/>
          </p:nvPr>
        </p:nvSpPr>
        <p:spPr>
          <a:xfrm>
            <a:off x="690507" y="1671855"/>
            <a:ext cx="12405638" cy="7693379"/>
          </a:xfrm>
          <a:prstGeom prst="rect">
            <a:avLst/>
          </a:prstGeom>
        </p:spPr>
        <p:txBody>
          <a:bodyPr/>
          <a:lstStyle/>
          <a:p>
            <a:pPr marL="360045" indent="-360045" defTabSz="473201">
              <a:spcBef>
                <a:spcPts val="3400"/>
              </a:spcBef>
              <a:defRPr sz="2916"/>
            </a:pPr>
            <a:r>
              <a:t>HLA course team</a:t>
            </a:r>
          </a:p>
          <a:p>
            <a:pPr lvl="1" marL="720090" indent="-360045" defTabSz="473201">
              <a:spcBef>
                <a:spcPts val="3400"/>
              </a:spcBef>
              <a:defRPr sz="2916"/>
            </a:pPr>
            <a:r>
              <a:t>Dr. John Rice</a:t>
            </a:r>
          </a:p>
          <a:p>
            <a:pPr marL="360045" indent="-360045" defTabSz="473201">
              <a:spcBef>
                <a:spcPts val="3400"/>
              </a:spcBef>
              <a:defRPr sz="2916"/>
            </a:pPr>
            <a:r>
              <a:t>Hall Lab</a:t>
            </a:r>
          </a:p>
          <a:p>
            <a:pPr lvl="1" marL="720090" indent="-360045" defTabSz="473201">
              <a:spcBef>
                <a:spcPts val="3400"/>
              </a:spcBef>
              <a:defRPr sz="2916"/>
            </a:pPr>
            <a:r>
              <a:t>Dr. Ira M. Hall</a:t>
            </a:r>
          </a:p>
          <a:p>
            <a:pPr lvl="1" marL="720090" indent="-360045" defTabSz="473201">
              <a:spcBef>
                <a:spcPts val="3400"/>
              </a:spcBef>
              <a:defRPr sz="2916"/>
            </a:pPr>
            <a:r>
              <a:t>Dr. Haley J. Abel </a:t>
            </a:r>
          </a:p>
          <a:p>
            <a:pPr marL="360045" indent="-360045" defTabSz="473201">
              <a:spcBef>
                <a:spcPts val="3400"/>
              </a:spcBef>
              <a:defRPr sz="2916"/>
            </a:pPr>
            <a:r>
              <a:t>McDonnell Genome Institute (many people)</a:t>
            </a:r>
          </a:p>
          <a:p>
            <a:pPr marL="360045" indent="-360045" defTabSz="473201">
              <a:spcBef>
                <a:spcPts val="3400"/>
              </a:spcBef>
              <a:defRPr sz="2916"/>
            </a:pPr>
            <a:r>
              <a:t>FinMetSeq Consortium</a:t>
            </a:r>
          </a:p>
          <a:p>
            <a:pPr marL="360045" indent="-360045" defTabSz="473201">
              <a:spcBef>
                <a:spcPts val="3400"/>
              </a:spcBef>
              <a:defRPr sz="2916"/>
            </a:pPr>
            <a:r>
              <a:t>Other resources</a:t>
            </a:r>
          </a:p>
          <a:p>
            <a:pPr lvl="1" marL="720090" indent="-360045" defTabSz="473201">
              <a:spcBef>
                <a:spcPts val="3400"/>
              </a:spcBef>
              <a:defRPr sz="2916"/>
            </a:pPr>
            <a:r>
              <a:t>Dr. Timothy Thornton (visiting professor, University of Washington)</a:t>
            </a:r>
          </a:p>
        </p:txBody>
      </p:sp>
    </p:spTree>
  </p:cSld>
  <p:clrMapOvr>
    <a:masterClrMapping/>
  </p:clrMapOvr>
  <p:transition xmlns:p14="http://schemas.microsoft.com/office/powerpoint/2010/main" spd="med" advClick="1" p14:dur="1000"/>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8" name="Shape 308"/>
          <p:cNvSpPr/>
          <p:nvPr>
            <p:ph type="title"/>
          </p:nvPr>
        </p:nvSpPr>
        <p:spPr>
          <a:prstGeom prst="rect">
            <a:avLst/>
          </a:prstGeom>
        </p:spPr>
        <p:txBody>
          <a:bodyPr/>
          <a:lstStyle/>
          <a:p>
            <a:pPr/>
            <a:r>
              <a:t>Supplementary Slides</a:t>
            </a:r>
          </a:p>
        </p:txBody>
      </p:sp>
    </p:spTree>
  </p:cSld>
  <p:clrMapOvr>
    <a:masterClrMapping/>
  </p:clrMapOvr>
  <p:transition xmlns:p14="http://schemas.microsoft.com/office/powerpoint/2010/main" spd="med" advClick="1" p14:dur="1000"/>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10" name="Screen Shot 2016-12-07 at 11.57.30 AM.png"/>
          <p:cNvPicPr>
            <a:picLocks noChangeAspect="1"/>
          </p:cNvPicPr>
          <p:nvPr/>
        </p:nvPicPr>
        <p:blipFill>
          <a:blip r:embed="rId2">
            <a:extLst/>
          </a:blip>
          <a:stretch>
            <a:fillRect/>
          </a:stretch>
        </p:blipFill>
        <p:spPr>
          <a:xfrm>
            <a:off x="734576" y="3686895"/>
            <a:ext cx="10845801" cy="2971801"/>
          </a:xfrm>
          <a:prstGeom prst="rect">
            <a:avLst/>
          </a:prstGeom>
          <a:ln w="12700">
            <a:miter lim="400000"/>
          </a:ln>
        </p:spPr>
      </p:pic>
      <p:pic>
        <p:nvPicPr>
          <p:cNvPr id="311" name="Screen Shot 2016-12-07 at 11.57.52 AM.png"/>
          <p:cNvPicPr>
            <a:picLocks noChangeAspect="1"/>
          </p:cNvPicPr>
          <p:nvPr/>
        </p:nvPicPr>
        <p:blipFill>
          <a:blip r:embed="rId3">
            <a:extLst/>
          </a:blip>
          <a:stretch>
            <a:fillRect/>
          </a:stretch>
        </p:blipFill>
        <p:spPr>
          <a:xfrm>
            <a:off x="679525" y="5794159"/>
            <a:ext cx="10071101" cy="4000501"/>
          </a:xfrm>
          <a:prstGeom prst="rect">
            <a:avLst/>
          </a:prstGeom>
          <a:ln w="12700">
            <a:miter lim="400000"/>
          </a:ln>
        </p:spPr>
      </p:pic>
      <p:pic>
        <p:nvPicPr>
          <p:cNvPr id="312" name="Screen Shot 2016-12-07 at 11.57.34 AM.png"/>
          <p:cNvPicPr>
            <a:picLocks noChangeAspect="1"/>
          </p:cNvPicPr>
          <p:nvPr/>
        </p:nvPicPr>
        <p:blipFill>
          <a:blip r:embed="rId4">
            <a:extLst/>
          </a:blip>
          <a:stretch>
            <a:fillRect/>
          </a:stretch>
        </p:blipFill>
        <p:spPr>
          <a:xfrm>
            <a:off x="963176" y="167376"/>
            <a:ext cx="10388601" cy="3556001"/>
          </a:xfrm>
          <a:prstGeom prst="rect">
            <a:avLst/>
          </a:prstGeom>
          <a:ln w="12700">
            <a:miter lim="400000"/>
          </a:ln>
        </p:spPr>
      </p:pic>
    </p:spTree>
  </p:cSld>
  <p:clrMapOvr>
    <a:masterClrMapping/>
  </p:clrMapOvr>
  <p:transition xmlns:p14="http://schemas.microsoft.com/office/powerpoint/2010/main" spd="med" advClick="1" p14:dur="1000"/>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4" name="Shape 314"/>
          <p:cNvSpPr/>
          <p:nvPr>
            <p:ph type="title"/>
          </p:nvPr>
        </p:nvSpPr>
        <p:spPr>
          <a:prstGeom prst="rect">
            <a:avLst/>
          </a:prstGeom>
        </p:spPr>
        <p:txBody>
          <a:bodyPr/>
          <a:lstStyle>
            <a:lvl1pPr defTabSz="490727">
              <a:defRPr sz="6719"/>
            </a:lvl1pPr>
          </a:lstStyle>
          <a:p>
            <a:pPr/>
            <a:r>
              <a:t>More Simulation Tests in Peterson’s Paper</a:t>
            </a:r>
          </a:p>
        </p:txBody>
      </p:sp>
      <p:pic>
        <p:nvPicPr>
          <p:cNvPr id="315" name="Screen Shot 2016-12-07 at 12.09.34 PM.png"/>
          <p:cNvPicPr>
            <a:picLocks noChangeAspect="1"/>
          </p:cNvPicPr>
          <p:nvPr/>
        </p:nvPicPr>
        <p:blipFill>
          <a:blip r:embed="rId2">
            <a:extLst/>
          </a:blip>
          <a:stretch>
            <a:fillRect/>
          </a:stretch>
        </p:blipFill>
        <p:spPr>
          <a:xfrm>
            <a:off x="382846" y="2692011"/>
            <a:ext cx="12511121" cy="6886138"/>
          </a:xfrm>
          <a:prstGeom prst="rect">
            <a:avLst/>
          </a:prstGeom>
          <a:ln w="12700">
            <a:miter lim="400000"/>
          </a:ln>
        </p:spPr>
      </p:pic>
    </p:spTree>
  </p:cSld>
  <p:clrMapOvr>
    <a:masterClrMapping/>
  </p:clrMapOvr>
  <p:transition xmlns:p14="http://schemas.microsoft.com/office/powerpoint/2010/main" spd="med" advClick="1" p14:dur="1000"/>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17" name="Screen Shot 2016-12-07 at 12.09.42 PM.png"/>
          <p:cNvPicPr>
            <a:picLocks noChangeAspect="1"/>
          </p:cNvPicPr>
          <p:nvPr/>
        </p:nvPicPr>
        <p:blipFill>
          <a:blip r:embed="rId2">
            <a:extLst/>
          </a:blip>
          <a:stretch>
            <a:fillRect/>
          </a:stretch>
        </p:blipFill>
        <p:spPr>
          <a:xfrm>
            <a:off x="232040" y="1023056"/>
            <a:ext cx="12354732" cy="6745971"/>
          </a:xfrm>
          <a:prstGeom prst="rect">
            <a:avLst/>
          </a:prstGeom>
          <a:ln w="12700">
            <a:miter lim="400000"/>
          </a:ln>
        </p:spPr>
      </p:pic>
      <p:pic>
        <p:nvPicPr>
          <p:cNvPr id="318" name="Screen Shot 2016-12-07 at 12.09.52 PM.png"/>
          <p:cNvPicPr>
            <a:picLocks noChangeAspect="1"/>
          </p:cNvPicPr>
          <p:nvPr/>
        </p:nvPicPr>
        <p:blipFill>
          <a:blip r:embed="rId3">
            <a:extLst/>
          </a:blip>
          <a:stretch>
            <a:fillRect/>
          </a:stretch>
        </p:blipFill>
        <p:spPr>
          <a:xfrm>
            <a:off x="-1" y="7673670"/>
            <a:ext cx="13004801" cy="1332415"/>
          </a:xfrm>
          <a:prstGeom prst="rect">
            <a:avLst/>
          </a:prstGeom>
          <a:ln w="12700">
            <a:miter lim="400000"/>
          </a:ln>
        </p:spPr>
      </p:pic>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9" name="pasted-image.pdf"/>
          <p:cNvPicPr>
            <a:picLocks noChangeAspect="1"/>
          </p:cNvPicPr>
          <p:nvPr/>
        </p:nvPicPr>
        <p:blipFill>
          <a:blip r:embed="rId2">
            <a:extLst/>
          </a:blip>
          <a:stretch>
            <a:fillRect/>
          </a:stretch>
        </p:blipFill>
        <p:spPr>
          <a:xfrm>
            <a:off x="866571" y="1536700"/>
            <a:ext cx="10972801" cy="7315200"/>
          </a:xfrm>
          <a:prstGeom prst="rect">
            <a:avLst/>
          </a:prstGeom>
          <a:ln w="12700">
            <a:miter lim="400000"/>
          </a:ln>
        </p:spPr>
      </p:pic>
      <p:sp>
        <p:nvSpPr>
          <p:cNvPr id="130" name="Shape 130"/>
          <p:cNvSpPr/>
          <p:nvPr/>
        </p:nvSpPr>
        <p:spPr>
          <a:xfrm>
            <a:off x="1035963" y="233110"/>
            <a:ext cx="1063401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In stage 2: Same variants associated with Pyruvate </a:t>
            </a:r>
          </a:p>
        </p:txBody>
      </p:sp>
    </p:spTree>
  </p:cSld>
  <p:clrMapOvr>
    <a:masterClrMapping/>
  </p:clrMapOvr>
  <p:transition xmlns:p14="http://schemas.microsoft.com/office/powerpoint/2010/main" spd="med" advClick="1" p14:dur="1000"/>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20" name="Screen Shot 2016-12-07 at 12.10.05 PM.png"/>
          <p:cNvPicPr>
            <a:picLocks noChangeAspect="1"/>
          </p:cNvPicPr>
          <p:nvPr/>
        </p:nvPicPr>
        <p:blipFill>
          <a:blip r:embed="rId2">
            <a:extLst/>
          </a:blip>
          <a:stretch>
            <a:fillRect/>
          </a:stretch>
        </p:blipFill>
        <p:spPr>
          <a:xfrm>
            <a:off x="58288" y="180789"/>
            <a:ext cx="12469072" cy="8365328"/>
          </a:xfrm>
          <a:prstGeom prst="rect">
            <a:avLst/>
          </a:prstGeom>
          <a:ln w="12700">
            <a:miter lim="400000"/>
          </a:ln>
        </p:spPr>
      </p:pic>
      <p:pic>
        <p:nvPicPr>
          <p:cNvPr id="321" name="Screen Shot 2016-12-07 at 12.10.12 PM.png"/>
          <p:cNvPicPr>
            <a:picLocks noChangeAspect="1"/>
          </p:cNvPicPr>
          <p:nvPr/>
        </p:nvPicPr>
        <p:blipFill>
          <a:blip r:embed="rId3">
            <a:extLst/>
          </a:blip>
          <a:stretch>
            <a:fillRect/>
          </a:stretch>
        </p:blipFill>
        <p:spPr>
          <a:xfrm>
            <a:off x="139219" y="8460491"/>
            <a:ext cx="13004801" cy="1353660"/>
          </a:xfrm>
          <a:prstGeom prst="rect">
            <a:avLst/>
          </a:prstGeom>
          <a:ln w="12700">
            <a:miter lim="400000"/>
          </a:ln>
        </p:spPr>
      </p:pic>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2" name="Screen Shot 2016-11-09 at 10.41.53 AM.png"/>
          <p:cNvPicPr>
            <a:picLocks noChangeAspect="1"/>
          </p:cNvPicPr>
          <p:nvPr/>
        </p:nvPicPr>
        <p:blipFill>
          <a:blip r:embed="rId2">
            <a:extLst/>
          </a:blip>
          <a:stretch>
            <a:fillRect/>
          </a:stretch>
        </p:blipFill>
        <p:spPr>
          <a:xfrm>
            <a:off x="0" y="295657"/>
            <a:ext cx="13004801" cy="3291339"/>
          </a:xfrm>
          <a:prstGeom prst="rect">
            <a:avLst/>
          </a:prstGeom>
          <a:ln w="12700">
            <a:miter lim="400000"/>
          </a:ln>
        </p:spPr>
      </p:pic>
      <p:pic>
        <p:nvPicPr>
          <p:cNvPr id="133" name="Screen Shot 2016-11-09 at 10.46.13 AM.png"/>
          <p:cNvPicPr>
            <a:picLocks noChangeAspect="1"/>
          </p:cNvPicPr>
          <p:nvPr/>
        </p:nvPicPr>
        <p:blipFill>
          <a:blip r:embed="rId3">
            <a:extLst/>
          </a:blip>
          <a:stretch>
            <a:fillRect/>
          </a:stretch>
        </p:blipFill>
        <p:spPr>
          <a:xfrm>
            <a:off x="0" y="3857659"/>
            <a:ext cx="13004801" cy="5394584"/>
          </a:xfrm>
          <a:prstGeom prst="rect">
            <a:avLst/>
          </a:prstGeom>
          <a:ln w="12700">
            <a:miter lim="400000"/>
          </a:ln>
        </p:spPr>
      </p:pic>
      <p:pic>
        <p:nvPicPr>
          <p:cNvPr id="134" name="Screen Shot 2016-11-09 at 10.48.08 AM.png"/>
          <p:cNvPicPr>
            <a:picLocks noChangeAspect="1"/>
          </p:cNvPicPr>
          <p:nvPr/>
        </p:nvPicPr>
        <p:blipFill>
          <a:blip r:embed="rId4">
            <a:extLst/>
          </a:blip>
          <a:stretch>
            <a:fillRect/>
          </a:stretch>
        </p:blipFill>
        <p:spPr>
          <a:xfrm>
            <a:off x="6885416" y="4722825"/>
            <a:ext cx="5778501" cy="4432301"/>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4" grpId="2"/>
      <p:bldP build="whole" bldLvl="1" animBg="1" rev="0" advAuto="0" spid="133" grpId="1"/>
    </p:bldLst>
  </p:timing>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 name="Shape 136"/>
          <p:cNvSpPr/>
          <p:nvPr>
            <p:ph type="title"/>
          </p:nvPr>
        </p:nvSpPr>
        <p:spPr>
          <a:xfrm>
            <a:off x="952500" y="444500"/>
            <a:ext cx="11099800" cy="926375"/>
          </a:xfrm>
          <a:prstGeom prst="rect">
            <a:avLst/>
          </a:prstGeom>
        </p:spPr>
        <p:txBody>
          <a:bodyPr/>
          <a:lstStyle>
            <a:lvl1pPr defTabSz="391414">
              <a:defRPr sz="5360"/>
            </a:lvl1pPr>
          </a:lstStyle>
          <a:p>
            <a:pPr/>
            <a:r>
              <a:t>Possible mechanism</a:t>
            </a:r>
          </a:p>
        </p:txBody>
      </p:sp>
      <p:pic>
        <p:nvPicPr>
          <p:cNvPr id="137" name="Screen Shot 2016-11-09 at 10.48.08 AM.png"/>
          <p:cNvPicPr>
            <a:picLocks noChangeAspect="1"/>
          </p:cNvPicPr>
          <p:nvPr/>
        </p:nvPicPr>
        <p:blipFill>
          <a:blip r:embed="rId3">
            <a:extLst/>
          </a:blip>
          <a:stretch>
            <a:fillRect/>
          </a:stretch>
        </p:blipFill>
        <p:spPr>
          <a:xfrm>
            <a:off x="276127" y="1584383"/>
            <a:ext cx="5959222" cy="4570920"/>
          </a:xfrm>
          <a:prstGeom prst="rect">
            <a:avLst/>
          </a:prstGeom>
          <a:ln w="12700">
            <a:miter lim="400000"/>
          </a:ln>
        </p:spPr>
      </p:pic>
      <p:sp>
        <p:nvSpPr>
          <p:cNvPr id="138" name="Shape 138"/>
          <p:cNvSpPr/>
          <p:nvPr/>
        </p:nvSpPr>
        <p:spPr>
          <a:xfrm>
            <a:off x="1545057" y="7032704"/>
            <a:ext cx="1655370" cy="469901"/>
          </a:xfrm>
          <a:prstGeom prst="rect">
            <a:avLst/>
          </a:prstGeom>
          <a:blipFill>
            <a:blip r:embed="rId4"/>
          </a:blipFill>
          <a:ln w="12700">
            <a:miter lim="400000"/>
          </a:ln>
          <a:effectLst>
            <a:outerShdw sx="100000" sy="100000" kx="0" ky="0" algn="b" rotWithShape="0" blurRad="25400" dist="25400" dir="2388334">
              <a:srgbClr val="000000">
                <a:alpha val="7931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solidFill>
                  <a:srgbClr val="FFFFFF"/>
                </a:solidFill>
              </a:defRPr>
            </a:lvl1pPr>
          </a:lstStyle>
          <a:p>
            <a:pPr/>
            <a:r>
              <a:t>Chr16 DUP</a:t>
            </a:r>
          </a:p>
        </p:txBody>
      </p:sp>
      <p:grpSp>
        <p:nvGrpSpPr>
          <p:cNvPr id="142" name="Group 142"/>
          <p:cNvGrpSpPr/>
          <p:nvPr/>
        </p:nvGrpSpPr>
        <p:grpSpPr>
          <a:xfrm>
            <a:off x="8335538" y="6570340"/>
            <a:ext cx="4103373" cy="1300565"/>
            <a:chOff x="0" y="0"/>
            <a:chExt cx="4103371" cy="1300564"/>
          </a:xfrm>
        </p:grpSpPr>
        <p:sp>
          <p:nvSpPr>
            <p:cNvPr id="139" name="Shape 139"/>
            <p:cNvSpPr/>
            <p:nvPr/>
          </p:nvSpPr>
          <p:spPr>
            <a:xfrm>
              <a:off x="937168" y="94064"/>
              <a:ext cx="3166205" cy="1206501"/>
            </a:xfrm>
            <a:prstGeom prst="rect">
              <a:avLst/>
            </a:prstGeom>
            <a:blipFill rotWithShape="1">
              <a:blip r:embed="rId4"/>
              <a:srcRect l="0" t="0" r="0" b="0"/>
              <a:tile tx="0" ty="0" sx="100000" sy="100000" flip="none" algn="tl"/>
            </a:blipFill>
            <a:ln w="12700" cap="flat">
              <a:noFill/>
              <a:miter lim="400000"/>
            </a:ln>
            <a:effectLst>
              <a:outerShdw sx="100000" sy="100000" kx="0" ky="0" algn="b" rotWithShape="0" blurRad="25400" dist="25400" dir="2388334">
                <a:srgbClr val="000000">
                  <a:alpha val="79310"/>
                </a:srgbClr>
              </a:outerShdw>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2400">
                  <a:solidFill>
                    <a:srgbClr val="FFFFFF"/>
                  </a:solidFill>
                </a:defRPr>
              </a:lvl1pPr>
            </a:lstStyle>
            <a:p>
              <a:pPr/>
              <a:r>
                <a:t>pyruvate dehydrogenase phosphatase</a:t>
              </a:r>
            </a:p>
          </p:txBody>
        </p:sp>
        <p:sp>
          <p:nvSpPr>
            <p:cNvPr id="140" name="Shape 140"/>
            <p:cNvSpPr/>
            <p:nvPr/>
          </p:nvSpPr>
          <p:spPr>
            <a:xfrm>
              <a:off x="0" y="697314"/>
              <a:ext cx="903214" cy="1"/>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p>
          </p:txBody>
        </p:sp>
        <p:sp>
          <p:nvSpPr>
            <p:cNvPr id="141" name="Shape 141"/>
            <p:cNvSpPr/>
            <p:nvPr/>
          </p:nvSpPr>
          <p:spPr>
            <a:xfrm>
              <a:off x="318333" y="0"/>
              <a:ext cx="266549"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a:t>
              </a:r>
            </a:p>
          </p:txBody>
        </p:sp>
      </p:grpSp>
      <p:grpSp>
        <p:nvGrpSpPr>
          <p:cNvPr id="145" name="Group 145"/>
          <p:cNvGrpSpPr/>
          <p:nvPr/>
        </p:nvGrpSpPr>
        <p:grpSpPr>
          <a:xfrm>
            <a:off x="5061028" y="3430899"/>
            <a:ext cx="1145577" cy="647701"/>
            <a:chOff x="0" y="0"/>
            <a:chExt cx="1145575" cy="647700"/>
          </a:xfrm>
        </p:grpSpPr>
        <p:sp>
          <p:nvSpPr>
            <p:cNvPr id="143" name="Shape 143"/>
            <p:cNvSpPr/>
            <p:nvPr/>
          </p:nvSpPr>
          <p:spPr>
            <a:xfrm flipH="1" flipV="1">
              <a:off x="0" y="586740"/>
              <a:ext cx="1145576" cy="1"/>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p>
          </p:txBody>
        </p:sp>
        <p:sp>
          <p:nvSpPr>
            <p:cNvPr id="144" name="Shape 144"/>
            <p:cNvSpPr/>
            <p:nvPr/>
          </p:nvSpPr>
          <p:spPr>
            <a:xfrm>
              <a:off x="439513" y="0"/>
              <a:ext cx="266549"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a:t>
              </a:r>
            </a:p>
          </p:txBody>
        </p:sp>
      </p:grpSp>
      <p:grpSp>
        <p:nvGrpSpPr>
          <p:cNvPr id="149" name="Group 149"/>
          <p:cNvGrpSpPr/>
          <p:nvPr/>
        </p:nvGrpSpPr>
        <p:grpSpPr>
          <a:xfrm>
            <a:off x="3234381" y="6664404"/>
            <a:ext cx="5067203" cy="1206501"/>
            <a:chOff x="0" y="0"/>
            <a:chExt cx="5067202" cy="1206500"/>
          </a:xfrm>
        </p:grpSpPr>
        <p:sp>
          <p:nvSpPr>
            <p:cNvPr id="146" name="Shape 146"/>
            <p:cNvSpPr/>
            <p:nvPr/>
          </p:nvSpPr>
          <p:spPr>
            <a:xfrm>
              <a:off x="937168" y="0"/>
              <a:ext cx="4130035" cy="1206501"/>
            </a:xfrm>
            <a:prstGeom prst="rect">
              <a:avLst/>
            </a:prstGeom>
            <a:blipFill rotWithShape="1">
              <a:blip r:embed="rId4"/>
              <a:srcRect l="0" t="0" r="0" b="0"/>
              <a:tile tx="0" ty="0" sx="100000" sy="100000" flip="none" algn="tl"/>
            </a:blipFill>
            <a:ln w="12700" cap="flat">
              <a:noFill/>
              <a:miter lim="400000"/>
            </a:ln>
            <a:effectLst>
              <a:outerShdw sx="100000" sy="100000" kx="0" ky="0" algn="b" rotWithShape="0" blurRad="25400" dist="25400" dir="2388334">
                <a:srgbClr val="000000">
                  <a:alpha val="79310"/>
                </a:srgbClr>
              </a:outerShdw>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defRPr sz="2400">
                  <a:solidFill>
                    <a:srgbClr val="FFFFFF"/>
                  </a:solidFill>
                </a:defRPr>
              </a:pPr>
              <a:r>
                <a:t>PDPR</a:t>
              </a:r>
            </a:p>
            <a:p>
              <a:pPr>
                <a:defRPr sz="2400">
                  <a:solidFill>
                    <a:srgbClr val="FFFFFF"/>
                  </a:solidFill>
                </a:defRPr>
              </a:pPr>
              <a:r>
                <a:t> (pyruvate dehydrogenase phosphatase regulator)</a:t>
              </a:r>
            </a:p>
          </p:txBody>
        </p:sp>
        <p:sp>
          <p:nvSpPr>
            <p:cNvPr id="147" name="Shape 147"/>
            <p:cNvSpPr/>
            <p:nvPr/>
          </p:nvSpPr>
          <p:spPr>
            <a:xfrm>
              <a:off x="0" y="603250"/>
              <a:ext cx="903214" cy="0"/>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p>
          </p:txBody>
        </p:sp>
        <p:sp>
          <p:nvSpPr>
            <p:cNvPr id="148" name="Shape 148"/>
            <p:cNvSpPr/>
            <p:nvPr/>
          </p:nvSpPr>
          <p:spPr>
            <a:xfrm>
              <a:off x="258703" y="14609"/>
              <a:ext cx="416053"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a:t>
              </a:r>
            </a:p>
          </p:txBody>
        </p:sp>
      </p:grpSp>
      <p:grpSp>
        <p:nvGrpSpPr>
          <p:cNvPr id="154" name="Group 154"/>
          <p:cNvGrpSpPr/>
          <p:nvPr/>
        </p:nvGrpSpPr>
        <p:grpSpPr>
          <a:xfrm>
            <a:off x="942240" y="5022476"/>
            <a:ext cx="2966897" cy="2028269"/>
            <a:chOff x="0" y="0"/>
            <a:chExt cx="2966895" cy="2028267"/>
          </a:xfrm>
        </p:grpSpPr>
        <p:sp>
          <p:nvSpPr>
            <p:cNvPr id="150" name="Shape 150"/>
            <p:cNvSpPr/>
            <p:nvPr/>
          </p:nvSpPr>
          <p:spPr>
            <a:xfrm flipH="1" flipV="1">
              <a:off x="-1" y="-1"/>
              <a:ext cx="1430502" cy="2028269"/>
            </a:xfrm>
            <a:prstGeom prst="line">
              <a:avLst/>
            </a:prstGeom>
            <a:noFill/>
            <a:ln w="25400" cap="flat">
              <a:solidFill>
                <a:srgbClr val="000000"/>
              </a:solidFill>
              <a:custDash>
                <a:ds d="200000" sp="200000"/>
              </a:custDash>
              <a:miter lim="400000"/>
              <a:tailEnd type="triangle" w="med" len="med"/>
            </a:ln>
            <a:effectLst/>
          </p:spPr>
          <p:txBody>
            <a:bodyPr wrap="square" lIns="50800" tIns="50800" rIns="50800" bIns="50800" numCol="1" anchor="ctr">
              <a:noAutofit/>
            </a:bodyPr>
            <a:lstStyle/>
            <a:p>
              <a:pPr>
                <a:defRPr sz="2400"/>
              </a:pPr>
            </a:p>
          </p:txBody>
        </p:sp>
        <p:sp>
          <p:nvSpPr>
            <p:cNvPr id="151" name="Shape 151"/>
            <p:cNvSpPr/>
            <p:nvPr/>
          </p:nvSpPr>
          <p:spPr>
            <a:xfrm flipV="1">
              <a:off x="1714058" y="13668"/>
              <a:ext cx="1252838" cy="2001513"/>
            </a:xfrm>
            <a:prstGeom prst="line">
              <a:avLst/>
            </a:prstGeom>
            <a:noFill/>
            <a:ln w="25400" cap="flat">
              <a:solidFill>
                <a:srgbClr val="000000"/>
              </a:solidFill>
              <a:custDash>
                <a:ds d="200000" sp="200000"/>
              </a:custDash>
              <a:miter lim="400000"/>
              <a:tailEnd type="triangle" w="med" len="med"/>
            </a:ln>
            <a:effectLst/>
          </p:spPr>
          <p:txBody>
            <a:bodyPr wrap="square" lIns="50800" tIns="50800" rIns="50800" bIns="50800" numCol="1" anchor="ctr">
              <a:noAutofit/>
            </a:bodyPr>
            <a:lstStyle/>
            <a:p>
              <a:pPr>
                <a:defRPr sz="2400"/>
              </a:pPr>
            </a:p>
          </p:txBody>
        </p:sp>
        <p:sp>
          <p:nvSpPr>
            <p:cNvPr id="152" name="Shape 152"/>
            <p:cNvSpPr/>
            <p:nvPr/>
          </p:nvSpPr>
          <p:spPr>
            <a:xfrm>
              <a:off x="326457" y="693943"/>
              <a:ext cx="266548"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a:t>
              </a:r>
            </a:p>
          </p:txBody>
        </p:sp>
        <p:sp>
          <p:nvSpPr>
            <p:cNvPr id="153" name="Shape 153"/>
            <p:cNvSpPr/>
            <p:nvPr/>
          </p:nvSpPr>
          <p:spPr>
            <a:xfrm>
              <a:off x="2472792" y="693943"/>
              <a:ext cx="266549"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a:t>
              </a:r>
            </a:p>
          </p:txBody>
        </p:sp>
      </p:grpSp>
      <p:grpSp>
        <p:nvGrpSpPr>
          <p:cNvPr id="162" name="Group 162"/>
          <p:cNvGrpSpPr/>
          <p:nvPr/>
        </p:nvGrpSpPr>
        <p:grpSpPr>
          <a:xfrm>
            <a:off x="6255169" y="1654994"/>
            <a:ext cx="6869921" cy="4974690"/>
            <a:chOff x="0" y="0"/>
            <a:chExt cx="6869920" cy="4974688"/>
          </a:xfrm>
        </p:grpSpPr>
        <p:grpSp>
          <p:nvGrpSpPr>
            <p:cNvPr id="158" name="Group 158"/>
            <p:cNvGrpSpPr/>
            <p:nvPr/>
          </p:nvGrpSpPr>
          <p:grpSpPr>
            <a:xfrm>
              <a:off x="0" y="0"/>
              <a:ext cx="6869921" cy="4974689"/>
              <a:chOff x="0" y="0"/>
              <a:chExt cx="6869920" cy="4974688"/>
            </a:xfrm>
          </p:grpSpPr>
          <p:pic>
            <p:nvPicPr>
              <p:cNvPr id="155" name="Screen Shot 2016-11-09 at 11.09.01 AM.png"/>
              <p:cNvPicPr>
                <a:picLocks noChangeAspect="1"/>
              </p:cNvPicPr>
              <p:nvPr/>
            </p:nvPicPr>
            <p:blipFill>
              <a:blip r:embed="rId5">
                <a:extLst/>
              </a:blip>
              <a:stretch>
                <a:fillRect/>
              </a:stretch>
            </p:blipFill>
            <p:spPr>
              <a:xfrm>
                <a:off x="0" y="0"/>
                <a:ext cx="6869921" cy="3750477"/>
              </a:xfrm>
              <a:prstGeom prst="rect">
                <a:avLst/>
              </a:prstGeom>
              <a:ln w="12700" cap="flat">
                <a:noFill/>
                <a:miter lim="400000"/>
              </a:ln>
              <a:effectLst/>
            </p:spPr>
          </p:pic>
          <p:sp>
            <p:nvSpPr>
              <p:cNvPr id="156" name="Shape 156"/>
              <p:cNvSpPr/>
              <p:nvPr/>
            </p:nvSpPr>
            <p:spPr>
              <a:xfrm flipH="1" flipV="1">
                <a:off x="2822101" y="3507438"/>
                <a:ext cx="892488" cy="1467251"/>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p>
            </p:txBody>
          </p:sp>
          <p:sp>
            <p:nvSpPr>
              <p:cNvPr id="157" name="Shape 157"/>
              <p:cNvSpPr/>
              <p:nvPr/>
            </p:nvSpPr>
            <p:spPr>
              <a:xfrm>
                <a:off x="3301686" y="3774254"/>
                <a:ext cx="266548"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a:t>
                </a:r>
              </a:p>
            </p:txBody>
          </p:sp>
        </p:grpSp>
        <p:pic>
          <p:nvPicPr>
            <p:cNvPr id="159" name=""/>
            <p:cNvPicPr>
              <a:picLocks noChangeAspect="0"/>
            </p:cNvPicPr>
            <p:nvPr/>
          </p:nvPicPr>
          <p:blipFill>
            <a:blip r:embed="rId6">
              <a:extLst/>
            </a:blip>
            <a:stretch>
              <a:fillRect/>
            </a:stretch>
          </p:blipFill>
          <p:spPr>
            <a:xfrm rot="16200000">
              <a:off x="4178954" y="1477215"/>
              <a:ext cx="689419" cy="352235"/>
            </a:xfrm>
            <a:prstGeom prst="rect">
              <a:avLst/>
            </a:prstGeom>
            <a:effectLst/>
          </p:spPr>
        </p:pic>
        <p:sp>
          <p:nvSpPr>
            <p:cNvPr id="161" name="Shape 161"/>
            <p:cNvSpPr/>
            <p:nvPr/>
          </p:nvSpPr>
          <p:spPr>
            <a:xfrm>
              <a:off x="4816231" y="1439241"/>
              <a:ext cx="1277723" cy="469901"/>
            </a:xfrm>
            <a:prstGeom prst="rect">
              <a:avLst/>
            </a:prstGeom>
            <a:blipFill rotWithShape="1">
              <a:blip r:embed="rId7"/>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400">
                  <a:solidFill>
                    <a:srgbClr val="FFFFFF"/>
                  </a:solidFill>
                </a:defRPr>
              </a:lvl1pPr>
            </a:lstStyle>
            <a:p>
              <a:pPr/>
              <a:r>
                <a:t>increase</a:t>
              </a:r>
            </a:p>
          </p:txBody>
        </p:sp>
      </p:gr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1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1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2" grpId="4"/>
      <p:bldP build="whole" bldLvl="1" animBg="1" rev="0" advAuto="0" spid="154" grpId="1"/>
      <p:bldP build="whole" bldLvl="1" animBg="1" rev="0" advAuto="0" spid="142" grpId="3"/>
      <p:bldP build="whole" bldLvl="1" animBg="1" rev="0" advAuto="0" spid="145" grpId="5"/>
      <p:bldP build="whole" bldLvl="1" animBg="1" rev="0" advAuto="0" spid="149" grpId="2"/>
    </p:bldLst>
  </p:timing>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6" name="pasted-image.pdf"/>
          <p:cNvPicPr>
            <a:picLocks noChangeAspect="1"/>
          </p:cNvPicPr>
          <p:nvPr/>
        </p:nvPicPr>
        <p:blipFill>
          <a:blip r:embed="rId2">
            <a:extLst/>
          </a:blip>
          <a:stretch>
            <a:fillRect/>
          </a:stretch>
        </p:blipFill>
        <p:spPr>
          <a:xfrm>
            <a:off x="400986" y="1238629"/>
            <a:ext cx="12562983" cy="8375322"/>
          </a:xfrm>
          <a:prstGeom prst="rect">
            <a:avLst/>
          </a:prstGeom>
          <a:ln w="12700">
            <a:miter lim="400000"/>
          </a:ln>
        </p:spPr>
      </p:pic>
      <p:sp>
        <p:nvSpPr>
          <p:cNvPr id="167" name="Shape 167"/>
          <p:cNvSpPr/>
          <p:nvPr/>
        </p:nvSpPr>
        <p:spPr>
          <a:xfrm>
            <a:off x="678815" y="162367"/>
            <a:ext cx="11740144" cy="134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4200"/>
              </a:spcBef>
              <a:defRPr sz="4100"/>
            </a:lvl1pPr>
          </a:lstStyle>
          <a:p>
            <a:pPr/>
            <a:r>
              <a:t>Other recurrent signals in (correlated?) phenotypes</a:t>
            </a: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9" name="pasted-image.pdf"/>
          <p:cNvPicPr>
            <a:picLocks noChangeAspect="1"/>
          </p:cNvPicPr>
          <p:nvPr/>
        </p:nvPicPr>
        <p:blipFill>
          <a:blip r:embed="rId2">
            <a:extLst/>
          </a:blip>
          <a:stretch>
            <a:fillRect/>
          </a:stretch>
        </p:blipFill>
        <p:spPr>
          <a:xfrm>
            <a:off x="295700" y="1180341"/>
            <a:ext cx="12868821" cy="8579215"/>
          </a:xfrm>
          <a:prstGeom prst="rect">
            <a:avLst/>
          </a:prstGeom>
          <a:ln w="12700">
            <a:miter lim="400000"/>
          </a:ln>
        </p:spPr>
      </p:pic>
      <p:sp>
        <p:nvSpPr>
          <p:cNvPr id="170" name="Shape 170"/>
          <p:cNvSpPr/>
          <p:nvPr/>
        </p:nvSpPr>
        <p:spPr>
          <a:xfrm>
            <a:off x="678815" y="162367"/>
            <a:ext cx="11740144" cy="134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4200"/>
              </a:spcBef>
              <a:defRPr sz="4100"/>
            </a:lvl1pPr>
          </a:lstStyle>
          <a:p>
            <a:pPr/>
            <a:r>
              <a:t>Other recurrent signals in (correlated?) phenotypes</a:t>
            </a:r>
          </a:p>
        </p:txBody>
      </p:sp>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2" name="pasted-image.pdf"/>
          <p:cNvPicPr>
            <a:picLocks noChangeAspect="1"/>
          </p:cNvPicPr>
          <p:nvPr/>
        </p:nvPicPr>
        <p:blipFill>
          <a:blip r:embed="rId2">
            <a:extLst/>
          </a:blip>
          <a:stretch>
            <a:fillRect/>
          </a:stretch>
        </p:blipFill>
        <p:spPr>
          <a:xfrm>
            <a:off x="234132" y="1277488"/>
            <a:ext cx="13004801" cy="8669868"/>
          </a:xfrm>
          <a:prstGeom prst="rect">
            <a:avLst/>
          </a:prstGeom>
          <a:ln w="12700">
            <a:miter lim="400000"/>
          </a:ln>
        </p:spPr>
      </p:pic>
      <p:sp>
        <p:nvSpPr>
          <p:cNvPr id="173" name="Shape 173"/>
          <p:cNvSpPr/>
          <p:nvPr/>
        </p:nvSpPr>
        <p:spPr>
          <a:xfrm>
            <a:off x="678815" y="162367"/>
            <a:ext cx="11740144" cy="134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4200"/>
              </a:spcBef>
              <a:defRPr sz="4100"/>
            </a:lvl1pPr>
          </a:lstStyle>
          <a:p>
            <a:pPr/>
            <a:r>
              <a:t>Other recurrent signals in (correlated?) phenotypes</a:t>
            </a:r>
          </a:p>
        </p:txBody>
      </p:sp>
    </p:spTree>
  </p:cSld>
  <p:clrMapOvr>
    <a:masterClrMapping/>
  </p:clrMapOvr>
  <p:transition xmlns:p14="http://schemas.microsoft.com/office/powerpoint/2010/main" spd="med" advClick="1" p14:dur="1000"/>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